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53"/>
  </p:notesMasterIdLst>
  <p:handoutMasterIdLst>
    <p:handoutMasterId r:id="rId54"/>
  </p:handoutMasterIdLst>
  <p:sldIdLst>
    <p:sldId id="783" r:id="rId2"/>
    <p:sldId id="784" r:id="rId3"/>
    <p:sldId id="747" r:id="rId4"/>
    <p:sldId id="508" r:id="rId5"/>
    <p:sldId id="653" r:id="rId6"/>
    <p:sldId id="744" r:id="rId7"/>
    <p:sldId id="745" r:id="rId8"/>
    <p:sldId id="259" r:id="rId9"/>
    <p:sldId id="350" r:id="rId10"/>
    <p:sldId id="748" r:id="rId11"/>
    <p:sldId id="749" r:id="rId12"/>
    <p:sldId id="750" r:id="rId13"/>
    <p:sldId id="751" r:id="rId14"/>
    <p:sldId id="752" r:id="rId15"/>
    <p:sldId id="270" r:id="rId16"/>
    <p:sldId id="754" r:id="rId17"/>
    <p:sldId id="753" r:id="rId18"/>
    <p:sldId id="756" r:id="rId19"/>
    <p:sldId id="785" r:id="rId20"/>
    <p:sldId id="714" r:id="rId21"/>
    <p:sldId id="758" r:id="rId22"/>
    <p:sldId id="759" r:id="rId23"/>
    <p:sldId id="280" r:id="rId24"/>
    <p:sldId id="712" r:id="rId25"/>
    <p:sldId id="755" r:id="rId26"/>
    <p:sldId id="726" r:id="rId27"/>
    <p:sldId id="728" r:id="rId28"/>
    <p:sldId id="730" r:id="rId29"/>
    <p:sldId id="767" r:id="rId30"/>
    <p:sldId id="768" r:id="rId31"/>
    <p:sldId id="731" r:id="rId32"/>
    <p:sldId id="760" r:id="rId33"/>
    <p:sldId id="761" r:id="rId34"/>
    <p:sldId id="762" r:id="rId35"/>
    <p:sldId id="763" r:id="rId36"/>
    <p:sldId id="764" r:id="rId37"/>
    <p:sldId id="765" r:id="rId38"/>
    <p:sldId id="766" r:id="rId39"/>
    <p:sldId id="698" r:id="rId40"/>
    <p:sldId id="769" r:id="rId41"/>
    <p:sldId id="770" r:id="rId42"/>
    <p:sldId id="771" r:id="rId43"/>
    <p:sldId id="772" r:id="rId44"/>
    <p:sldId id="774" r:id="rId45"/>
    <p:sldId id="775" r:id="rId46"/>
    <p:sldId id="776" r:id="rId47"/>
    <p:sldId id="777" r:id="rId48"/>
    <p:sldId id="778" r:id="rId49"/>
    <p:sldId id="779" r:id="rId50"/>
    <p:sldId id="780" r:id="rId51"/>
    <p:sldId id="773" r:id="rId52"/>
  </p:sldIdLst>
  <p:sldSz cx="9144000" cy="6858000" type="screen4x3"/>
  <p:notesSz cx="6858000" cy="9144000"/>
  <p:custDataLst>
    <p:tags r:id="rId5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orient="horz" pos="3936">
          <p15:clr>
            <a:srgbClr val="A4A3A4"/>
          </p15:clr>
        </p15:guide>
        <p15:guide id="3" orient="horz" pos="96">
          <p15:clr>
            <a:srgbClr val="A4A3A4"/>
          </p15:clr>
        </p15:guide>
        <p15:guide id="4" orient="horz" pos="2688">
          <p15:clr>
            <a:srgbClr val="A4A3A4"/>
          </p15:clr>
        </p15:guide>
        <p15:guide id="5" pos="144">
          <p15:clr>
            <a:srgbClr val="A4A3A4"/>
          </p15:clr>
        </p15:guide>
        <p15:guide id="6" pos="2032">
          <p15:clr>
            <a:srgbClr val="A4A3A4"/>
          </p15:clr>
        </p15:guide>
        <p15:guide id="7" pos="39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64"/>
    <p:restoredTop sz="80442"/>
  </p:normalViewPr>
  <p:slideViewPr>
    <p:cSldViewPr>
      <p:cViewPr varScale="1">
        <p:scale>
          <a:sx n="87" d="100"/>
          <a:sy n="87" d="100"/>
        </p:scale>
        <p:origin x="2160" y="184"/>
      </p:cViewPr>
      <p:guideLst>
        <p:guide orient="horz" pos="816"/>
        <p:guide orient="horz" pos="3936"/>
        <p:guide orient="horz" pos="96"/>
        <p:guide orient="horz" pos="2688"/>
        <p:guide pos="144"/>
        <p:guide pos="2032"/>
        <p:guide pos="3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271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18368DFB-EE96-5A48-A217-C11A9299A6E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31D701C1-BA1F-6249-92DE-ABD0869A57F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0D376D33-2EE0-2A48-920F-671EB725BC4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844C02AF-CE0B-CD4A-A205-7575F0D19D7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307F814F-2357-784E-9886-0E9CDC1B0E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4BC3839F-1F36-6746-9D04-C1055E40C1F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 b="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A3AAF67D-4077-394F-809B-8ED763CC891D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AD7AFA8-1010-D848-89DB-698069371A3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E2638BA4-5E9B-A84D-8F33-008EF6BE42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478C314A-8CCD-DC49-BF17-3C0449E08B1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 b="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0431FE64-9D15-B347-BF9E-4D685A9EEB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/>
            </a:lvl1pPr>
          </a:lstStyle>
          <a:p>
            <a:fld id="{FC9FA5B8-8A4A-374C-B8D0-3069D044BCB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FA5B8-8A4A-374C-B8D0-3069D044BCB8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0933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8E85FF30-DB3D-CE4D-A7F3-B39B0C6B73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F278A13E-6A5D-BE41-9448-4563E59AD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473753C3-002F-DB44-84BD-7F7BE0086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9CD2DA68-7FF1-C444-B128-0E83B542981D}" type="slidenum">
              <a:rPr kumimoji="0" lang="en-US" altLang="en-US" sz="1200" b="0"/>
              <a:pPr/>
              <a:t>12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289D8EC1-B238-6F42-8BD9-ABD8D766B6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45B5110B-9895-104D-AAD9-A9C671819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F = filial (from Latin words filius=son and filia=daughter)</a:t>
            </a: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8E53E590-CC35-F94E-B8BC-67988F632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7BCF5F2-AD01-8048-B5E2-8CC1D14F427C}" type="slidenum">
              <a:rPr kumimoji="0" lang="en-US" altLang="en-US" sz="1200" b="0"/>
              <a:pPr/>
              <a:t>13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9634980F-76BB-204D-AA7A-872BA2FD07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E729FAFD-4D50-DD43-8D08-1FC093A69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A045568F-9C63-DC44-B8CD-D4FF05CBC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9DA10EE7-2975-0D46-9893-3E369637852B}" type="slidenum">
              <a:rPr kumimoji="0" lang="en-US" altLang="en-US" sz="1200" b="0"/>
              <a:pPr/>
              <a:t>14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75A66497-576B-87EA-BA24-207AE50889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05B362A-DA4E-B045-80C6-AA3A82412039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791F1914-EAE7-59A2-59A2-FDBCCD17F83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20297B3A-A3A0-3F2B-5A56-C23C948487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634C3E4B-0AF3-7747-9D2E-8201BE34E2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F514EEFA-690A-DD4A-A8A6-796557911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Separated during anaphase of meiosis 1 (when homo chromos separate)</a:t>
            </a:r>
          </a:p>
          <a:p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</a:rPr>
              <a:t>Phenotypic ratio:  	3:1</a:t>
            </a:r>
          </a:p>
          <a:p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</a:rPr>
              <a:t>Genotypic ratio:      	1YY:2Yy:1yy</a:t>
            </a:r>
          </a:p>
          <a:p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</a:rPr>
              <a:t>P(yellow):		3/4</a:t>
            </a:r>
          </a:p>
          <a:p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</a:rPr>
              <a:t>P(green): 		1/4</a:t>
            </a:r>
          </a:p>
          <a:p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</a:rPr>
              <a:t>P(YY): 		1/4</a:t>
            </a:r>
          </a:p>
          <a:p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</a:rPr>
              <a:t>P(Yy): 		1/2</a:t>
            </a:r>
          </a:p>
          <a:p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</a:rPr>
              <a:t>P(yy):		1/4</a:t>
            </a:r>
          </a:p>
          <a:p>
            <a:endParaRPr lang="en-US" altLang="en-US" b="1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D9F5A2C4-1041-9642-8D00-C28CB8CA74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6660B57-F972-044C-B6F1-3C134F90EAF7}" type="slidenum">
              <a:rPr kumimoji="0" lang="en-US" altLang="en-US" sz="1200" b="0"/>
              <a:pPr/>
              <a:t>16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43C7E139-5313-E54D-A6AB-A927D1E091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CE772301-9074-2044-81C9-8A0F0714D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16FEFFA6-F972-5A42-BB0F-B43588B94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64F6721-8A14-F648-B8BC-630D4D116811}" type="slidenum">
              <a:rPr kumimoji="0" lang="en-US" altLang="en-US" sz="1200" b="0"/>
              <a:pPr/>
              <a:t>17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>
            <a:extLst>
              <a:ext uri="{FF2B5EF4-FFF2-40B4-BE49-F238E27FC236}">
                <a16:creationId xmlns:a16="http://schemas.microsoft.com/office/drawing/2014/main" id="{AF2EFFCB-3A2B-2E43-BF7F-739D4BFF93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>
            <a:extLst>
              <a:ext uri="{FF2B5EF4-FFF2-40B4-BE49-F238E27FC236}">
                <a16:creationId xmlns:a16="http://schemas.microsoft.com/office/drawing/2014/main" id="{C4A541F9-678C-1741-9FF7-4FD846DCC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Genotypic Ratio: 1:2:1</a:t>
            </a:r>
          </a:p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Phenotypic Ratio: 3:1</a:t>
            </a:r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9159E82D-B238-2F46-B6D6-7F9D8309D6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CC8CB92-F7F4-D949-8497-3C780830D57A}" type="slidenum">
              <a:rPr kumimoji="0" lang="en-US" altLang="en-US" sz="1200" b="0"/>
              <a:pPr/>
              <a:t>18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>
            <a:extLst>
              <a:ext uri="{FF2B5EF4-FFF2-40B4-BE49-F238E27FC236}">
                <a16:creationId xmlns:a16="http://schemas.microsoft.com/office/drawing/2014/main" id="{F39B0084-054A-CA4F-8801-CAAFFB9BED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>
            <a:extLst>
              <a:ext uri="{FF2B5EF4-FFF2-40B4-BE49-F238E27FC236}">
                <a16:creationId xmlns:a16="http://schemas.microsoft.com/office/drawing/2014/main" id="{B08C2897-8BE0-094E-97BD-55F2DF370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If PP 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 100% purple flowers out</a:t>
            </a:r>
          </a:p>
          <a:p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If Pp  50% purple; 50% white flowers out</a:t>
            </a: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28FF5185-2967-FE4A-92FD-2444B6F04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A098151-6234-3A4D-878A-013AA5DD25B0}" type="slidenum">
              <a:rPr kumimoji="0" lang="en-US" altLang="en-US" sz="1200" b="0"/>
              <a:pPr/>
              <a:t>20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C329CB84-02EF-2C4E-883F-8CD6990F9D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BCD4F518-4B7B-D24F-A8EC-369604024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1. SY</a:t>
            </a:r>
          </a:p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2. sy</a:t>
            </a:r>
          </a:p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3. sY</a:t>
            </a:r>
          </a:p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4. Sy</a:t>
            </a:r>
          </a:p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5. SY, Sy, sY, sy</a:t>
            </a:r>
          </a:p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Both parent (P1) crosses result in 100% SsYy smooth yellow offspring!</a:t>
            </a: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0A61EEA0-D514-8745-8A05-260315FAEC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838B23A-EDAC-5F47-BCBD-CC197EC6A9E6}" type="slidenum">
              <a:rPr kumimoji="0" lang="en-US" altLang="en-US" sz="1200" b="0"/>
              <a:pPr/>
              <a:t>21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>
            <a:extLst>
              <a:ext uri="{FF2B5EF4-FFF2-40B4-BE49-F238E27FC236}">
                <a16:creationId xmlns:a16="http://schemas.microsoft.com/office/drawing/2014/main" id="{BCEA62D2-A6AC-8042-BDF5-C976904FE1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>
            <a:extLst>
              <a:ext uri="{FF2B5EF4-FFF2-40B4-BE49-F238E27FC236}">
                <a16:creationId xmlns:a16="http://schemas.microsoft.com/office/drawing/2014/main" id="{D684003A-126A-6348-BB9C-7FDA51BD5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0963" name="Slide Number Placeholder 3">
            <a:extLst>
              <a:ext uri="{FF2B5EF4-FFF2-40B4-BE49-F238E27FC236}">
                <a16:creationId xmlns:a16="http://schemas.microsoft.com/office/drawing/2014/main" id="{074E51AB-9572-BB43-86B2-966E160C5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907A0C99-F9D4-9F40-8A63-EBCCE1790B7C}" type="slidenum">
              <a:rPr kumimoji="0" lang="en-US" altLang="en-US" sz="1200" b="0"/>
              <a:pPr/>
              <a:t>22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>
            <a:extLst>
              <a:ext uri="{FF2B5EF4-FFF2-40B4-BE49-F238E27FC236}">
                <a16:creationId xmlns:a16="http://schemas.microsoft.com/office/drawing/2014/main" id="{4B393916-ED65-CA41-B194-98EB15812E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Notes Placeholder 2">
            <a:extLst>
              <a:ext uri="{FF2B5EF4-FFF2-40B4-BE49-F238E27FC236}">
                <a16:creationId xmlns:a16="http://schemas.microsoft.com/office/drawing/2014/main" id="{B2E2200B-FC2E-144E-AC84-466127B7A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195" name="Slide Number Placeholder 3">
            <a:extLst>
              <a:ext uri="{FF2B5EF4-FFF2-40B4-BE49-F238E27FC236}">
                <a16:creationId xmlns:a16="http://schemas.microsoft.com/office/drawing/2014/main" id="{5E37E0CA-92D9-8B46-8727-18EDF5E39D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836EA4A-D79B-2749-B708-F1A7076FE92B}" type="slidenum">
              <a:rPr kumimoji="0" lang="en-US" altLang="en-US" sz="1200" b="0"/>
              <a:pPr/>
              <a:t>3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AC6F9682-E234-97F2-A25A-00730F41DC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78CB395-C579-A842-A056-33E87CD75BA8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70A926F7-DA2B-26DD-42B4-04194E83D5F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D2270B13-376C-5C6E-6FC8-52C7C5223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>
            <a:extLst>
              <a:ext uri="{FF2B5EF4-FFF2-40B4-BE49-F238E27FC236}">
                <a16:creationId xmlns:a16="http://schemas.microsoft.com/office/drawing/2014/main" id="{6DB7BB5E-86A3-5B4D-9DF3-092E65B7B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>
            <a:extLst>
              <a:ext uri="{FF2B5EF4-FFF2-40B4-BE49-F238E27FC236}">
                <a16:creationId xmlns:a16="http://schemas.microsoft.com/office/drawing/2014/main" id="{EB5DA189-5D20-954C-8B01-42C15A704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C08F4A5E-0965-5C40-998B-E0E0C4BB8B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F67F8D6-C107-6248-A2C1-0E069D9DC147}" type="slidenum">
              <a:rPr kumimoji="0" lang="en-US" altLang="en-US" sz="1200" b="0"/>
              <a:pPr/>
              <a:t>24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1360792B-7E44-9C40-9C4D-9D4A329BBA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2ED4748-811C-8A4F-A24A-50605FE9F9C0}" type="slidenum">
              <a:rPr kumimoji="0" lang="en-US" altLang="en-US"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25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11DE5362-1BA1-4E4C-9F04-E0F2A9B743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F5DFBFD3-9411-6542-9EF1-6BF1800F46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Figure 15.2 The chromosomal basis of Mendel’s laws.</a:t>
            </a:r>
          </a:p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8A0A5736-6C52-6848-B549-13684007F5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D2E5BB2C-F3D0-3946-B62E-A5988C2C7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2/3</a:t>
            </a: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What if this was a fatal disease like Tay Sachs… what is the chance that the offspring of two hets is a carrier for the disease? 2/3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8FF5C63A-31C7-954E-8325-854485C98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8AD5762-4F5D-A545-95D5-135DC62E408D}" type="slidenum">
              <a:rPr kumimoji="0" lang="en-US" altLang="en-US" sz="1200" b="0"/>
              <a:pPr/>
              <a:t>26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>
            <a:extLst>
              <a:ext uri="{FF2B5EF4-FFF2-40B4-BE49-F238E27FC236}">
                <a16:creationId xmlns:a16="http://schemas.microsoft.com/office/drawing/2014/main" id="{E300F312-3455-2846-85FC-D73661E68A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4" name="Notes Placeholder 2">
            <a:extLst>
              <a:ext uri="{FF2B5EF4-FFF2-40B4-BE49-F238E27FC236}">
                <a16:creationId xmlns:a16="http://schemas.microsoft.com/office/drawing/2014/main" id="{12398CAF-9202-CD4A-B69F-4C8C65CFD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DC6D373A-7C54-1641-A507-A95FEAA11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A2E6AB1-1CC9-B54C-9A94-65A9BA62201A}" type="slidenum">
              <a:rPr kumimoji="0" lang="en-US" altLang="en-US" sz="1200" b="0"/>
              <a:pPr/>
              <a:t>27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>
            <a:extLst>
              <a:ext uri="{FF2B5EF4-FFF2-40B4-BE49-F238E27FC236}">
                <a16:creationId xmlns:a16="http://schemas.microsoft.com/office/drawing/2014/main" id="{458B6357-D18F-AD4E-A062-3B1A083082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2" name="Notes Placeholder 2">
            <a:extLst>
              <a:ext uri="{FF2B5EF4-FFF2-40B4-BE49-F238E27FC236}">
                <a16:creationId xmlns:a16="http://schemas.microsoft.com/office/drawing/2014/main" id="{ED74E737-4B6C-484A-B84E-B6CA9A754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EA9F3511-5D87-284E-B1D3-6AECCEA97B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08C7F35-06DB-B547-80A7-D4530B265F1D}" type="slidenum">
              <a:rPr kumimoji="0" lang="en-US" altLang="en-US" sz="1200" b="0"/>
              <a:pPr/>
              <a:t>28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328776A4-3639-DB49-86FF-7E00FA92AD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4919F9-7A10-DB44-A6E4-95A6610FA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en-US" dirty="0" err="1"/>
              <a:t>tt</a:t>
            </a:r>
            <a:r>
              <a:rPr lang="en-US" dirty="0"/>
              <a:t> ; Tt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/>
              <a:t>Tt ; </a:t>
            </a:r>
            <a:r>
              <a:rPr lang="en-US" dirty="0" err="1"/>
              <a:t>tt</a:t>
            </a:r>
            <a:r>
              <a:rPr lang="en-US" dirty="0"/>
              <a:t> ; </a:t>
            </a:r>
            <a:r>
              <a:rPr lang="en-US" dirty="0" err="1"/>
              <a:t>tt</a:t>
            </a:r>
            <a:r>
              <a:rPr lang="en-US" dirty="0"/>
              <a:t> X Tt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/>
              <a:t>Tt ; Tt</a:t>
            </a:r>
          </a:p>
          <a:p>
            <a:pPr>
              <a:defRPr/>
            </a:pPr>
            <a:r>
              <a:rPr lang="en-US" dirty="0"/>
              <a:t>- 50% (</a:t>
            </a:r>
            <a:r>
              <a:rPr lang="en-US" dirty="0" err="1"/>
              <a:t>tt</a:t>
            </a:r>
            <a:r>
              <a:rPr lang="en-US" dirty="0"/>
              <a:t> X Tt)</a:t>
            </a:r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09C33B27-2A4C-B14B-9A9A-3107C0C57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5B5228B-EF81-1844-84BC-D8B94AEE003C}" type="slidenum">
              <a:rPr kumimoji="0" lang="en-US" altLang="en-US" sz="1200" b="0"/>
              <a:pPr/>
              <a:t>29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B87640A0-C3A9-7144-BE9B-4F72274831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A0C4D96D-A539-6D48-A463-F7299BBBC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037F8EDC-744B-4A4C-8507-F275FDD7F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6BD496B-D86A-9E49-9780-85E7595E12A6}" type="slidenum">
              <a:rPr kumimoji="0" lang="en-US" altLang="en-US" sz="1200" b="0"/>
              <a:pPr/>
              <a:t>30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>
            <a:extLst>
              <a:ext uri="{FF2B5EF4-FFF2-40B4-BE49-F238E27FC236}">
                <a16:creationId xmlns:a16="http://schemas.microsoft.com/office/drawing/2014/main" id="{1D3AEFC6-2672-FD44-AC4A-548CED0064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6" name="Notes Placeholder 2">
            <a:extLst>
              <a:ext uri="{FF2B5EF4-FFF2-40B4-BE49-F238E27FC236}">
                <a16:creationId xmlns:a16="http://schemas.microsoft.com/office/drawing/2014/main" id="{8F651227-C24A-AC48-B3C4-89FF1A605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26CDD283-3ED9-1547-99F7-D5E7C50AA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A9D847B-78D7-7D43-AD1E-EFFBF47BAE86}" type="slidenum">
              <a:rPr kumimoji="0" lang="en-US" altLang="en-US" sz="1200" b="0"/>
              <a:pPr/>
              <a:t>31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>
            <a:extLst>
              <a:ext uri="{FF2B5EF4-FFF2-40B4-BE49-F238E27FC236}">
                <a16:creationId xmlns:a16="http://schemas.microsoft.com/office/drawing/2014/main" id="{3DCAD254-FCE8-B94B-8C4D-9702A1800D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FE2233-D6CD-A94F-8E55-1D531F29B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Human genetics thought to involve incomplete dominance: </a:t>
            </a:r>
          </a:p>
          <a:p>
            <a:pPr marL="171450" indent="-171450">
              <a:buFont typeface="Arial" charset="0"/>
              <a:buChar char="•"/>
              <a:defRPr/>
            </a:pPr>
            <a:r>
              <a:rPr lang="en-US" dirty="0"/>
              <a:t>Nose size</a:t>
            </a:r>
          </a:p>
          <a:p>
            <a:pPr marL="171450" indent="-171450">
              <a:buFont typeface="Arial" charset="0"/>
              <a:buChar char="•"/>
              <a:defRPr/>
            </a:pPr>
            <a:r>
              <a:rPr lang="en-US" dirty="0"/>
              <a:t>Hair color</a:t>
            </a:r>
          </a:p>
          <a:p>
            <a:pPr marL="171450" indent="-171450">
              <a:buFont typeface="Arial" charset="0"/>
              <a:buChar char="•"/>
              <a:defRPr/>
            </a:pPr>
            <a:r>
              <a:rPr lang="en-US" dirty="0"/>
              <a:t>Eye brown position</a:t>
            </a:r>
          </a:p>
          <a:p>
            <a:pPr marL="171450" indent="-171450">
              <a:buFont typeface="Arial" charset="0"/>
              <a:buChar char="•"/>
              <a:defRPr/>
            </a:pPr>
            <a:r>
              <a:rPr lang="en-US" dirty="0"/>
              <a:t>Face shape</a:t>
            </a:r>
          </a:p>
          <a:p>
            <a:pPr marL="171450" indent="-171450">
              <a:buFont typeface="Arial" charset="0"/>
              <a:buChar char="•"/>
              <a:defRPr/>
            </a:pPr>
            <a:r>
              <a:rPr lang="en-US" dirty="0"/>
              <a:t>Mouth size</a:t>
            </a:r>
          </a:p>
          <a:p>
            <a:pPr marL="171450" indent="-171450">
              <a:buFont typeface="Arial" charset="0"/>
              <a:buChar char="•"/>
              <a:defRPr/>
            </a:pPr>
            <a:r>
              <a:rPr lang="en-US" dirty="0"/>
              <a:t>Ear size</a:t>
            </a:r>
          </a:p>
          <a:p>
            <a:pPr marL="171450" indent="-171450">
              <a:buFont typeface="Arial" charset="0"/>
              <a:buChar char="•"/>
              <a:defRPr/>
            </a:pPr>
            <a:endParaRPr lang="en-US" dirty="0"/>
          </a:p>
          <a:p>
            <a:pPr marL="171450" indent="-171450">
              <a:buFont typeface="Arial" charset="0"/>
              <a:buChar char="•"/>
              <a:defRPr/>
            </a:pPr>
            <a:endParaRPr lang="en-US" dirty="0"/>
          </a:p>
          <a:p>
            <a:pPr marL="171450" indent="-171450">
              <a:buFont typeface="Arial" charset="0"/>
              <a:buChar char="•"/>
              <a:defRPr/>
            </a:pPr>
            <a:endParaRPr lang="en-US" dirty="0"/>
          </a:p>
          <a:p>
            <a:pPr marL="171450" indent="-171450">
              <a:buFont typeface="Arial" charset="0"/>
              <a:buChar char="•"/>
              <a:defRPr/>
            </a:pPr>
            <a:endParaRPr lang="en-US" dirty="0"/>
          </a:p>
          <a:p>
            <a:pPr marL="171450" indent="-171450">
              <a:buFont typeface="Arial" charset="0"/>
              <a:buChar char="•"/>
              <a:defRPr/>
            </a:pPr>
            <a:endParaRPr lang="en-US" dirty="0"/>
          </a:p>
        </p:txBody>
      </p:sp>
      <p:sp>
        <p:nvSpPr>
          <p:cNvPr id="59395" name="Slide Number Placeholder 3">
            <a:extLst>
              <a:ext uri="{FF2B5EF4-FFF2-40B4-BE49-F238E27FC236}">
                <a16:creationId xmlns:a16="http://schemas.microsoft.com/office/drawing/2014/main" id="{014F9CAA-8C30-D24E-8855-41A14DC4B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D12B10A-CAF5-3D44-9AB3-0EB1FA63FB86}" type="slidenum">
              <a:rPr kumimoji="0" lang="en-US" altLang="en-US" sz="1200" b="0"/>
              <a:pPr/>
              <a:t>32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>
            <a:extLst>
              <a:ext uri="{FF2B5EF4-FFF2-40B4-BE49-F238E27FC236}">
                <a16:creationId xmlns:a16="http://schemas.microsoft.com/office/drawing/2014/main" id="{D1D328D3-FC65-2F49-9660-F28B3D7152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Notes Placeholder 2">
            <a:extLst>
              <a:ext uri="{FF2B5EF4-FFF2-40B4-BE49-F238E27FC236}">
                <a16:creationId xmlns:a16="http://schemas.microsoft.com/office/drawing/2014/main" id="{FD18D6EF-D665-E641-8E99-0065E731A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243" name="Slide Number Placeholder 3">
            <a:extLst>
              <a:ext uri="{FF2B5EF4-FFF2-40B4-BE49-F238E27FC236}">
                <a16:creationId xmlns:a16="http://schemas.microsoft.com/office/drawing/2014/main" id="{70FA527F-587D-6647-BC0C-F709A5AC6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AB53BED-E748-AC46-B5D9-C39834727D55}" type="slidenum">
              <a:rPr kumimoji="0" lang="en-US" altLang="en-US" sz="1200" b="0"/>
              <a:pPr/>
              <a:t>4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>
            <a:extLst>
              <a:ext uri="{FF2B5EF4-FFF2-40B4-BE49-F238E27FC236}">
                <a16:creationId xmlns:a16="http://schemas.microsoft.com/office/drawing/2014/main" id="{3E2D32FB-E1D6-DB4A-977C-F262E5E8F9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2" name="Notes Placeholder 2">
            <a:extLst>
              <a:ext uri="{FF2B5EF4-FFF2-40B4-BE49-F238E27FC236}">
                <a16:creationId xmlns:a16="http://schemas.microsoft.com/office/drawing/2014/main" id="{83B17D0B-1C6A-994F-B118-12BA6EA3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1443" name="Slide Number Placeholder 3">
            <a:extLst>
              <a:ext uri="{FF2B5EF4-FFF2-40B4-BE49-F238E27FC236}">
                <a16:creationId xmlns:a16="http://schemas.microsoft.com/office/drawing/2014/main" id="{926A94EF-CD80-BE4D-B5A0-4901B0CBD9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0C75029-472E-4A45-8117-0099E2EB18AF}" type="slidenum">
              <a:rPr kumimoji="0" lang="en-US" altLang="en-US" sz="1200" b="0"/>
              <a:pPr/>
              <a:t>33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D828E7B0-4BC9-024F-B699-289C23B2CF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ECE53966-1BAD-C740-99D3-07AC2D2A2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</a:rPr>
              <a:t>Sugars (glycoproteins – added by the golgi) on the surface of the RBCs</a:t>
            </a:r>
          </a:p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Universal Donor- O (no antigens to react with)</a:t>
            </a:r>
          </a:p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Universal Acceptor- AB (both antigens so could accept all types)</a:t>
            </a: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F4978885-9B15-4242-BEDA-DBEDEBBE9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7039B84-52A1-554D-BCC4-8B68F9D8791B}" type="slidenum">
              <a:rPr kumimoji="0" lang="en-US" altLang="en-US" sz="1200" b="0"/>
              <a:pPr/>
              <a:t>34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>
            <a:extLst>
              <a:ext uri="{FF2B5EF4-FFF2-40B4-BE49-F238E27FC236}">
                <a16:creationId xmlns:a16="http://schemas.microsoft.com/office/drawing/2014/main" id="{13013B0E-AEBD-224E-83D5-C8C8AC67B9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8" name="Notes Placeholder 2">
            <a:extLst>
              <a:ext uri="{FF2B5EF4-FFF2-40B4-BE49-F238E27FC236}">
                <a16:creationId xmlns:a16="http://schemas.microsoft.com/office/drawing/2014/main" id="{EA9D93BE-8973-4143-B149-2AE119846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</a:rPr>
              <a:t>pleio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- also pleo-, word-forming element 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</a:rPr>
              <a:t>meaning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 "more," from Greek pleion "larger, greater in quantity, the more part, very many" (comp.</a:t>
            </a: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C70345FA-9164-A943-961B-765A922500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CDDE949-A4C4-CD47-9506-F5C0410D2893}" type="slidenum">
              <a:rPr kumimoji="0" lang="en-US" altLang="en-US" sz="1200" b="0"/>
              <a:pPr/>
              <a:t>35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>
            <a:extLst>
              <a:ext uri="{FF2B5EF4-FFF2-40B4-BE49-F238E27FC236}">
                <a16:creationId xmlns:a16="http://schemas.microsoft.com/office/drawing/2014/main" id="{B1AA03C8-2003-7F45-BFB9-1BADE7D12A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Notes Placeholder 2">
            <a:extLst>
              <a:ext uri="{FF2B5EF4-FFF2-40B4-BE49-F238E27FC236}">
                <a16:creationId xmlns:a16="http://schemas.microsoft.com/office/drawing/2014/main" id="{EE8D314D-0947-DD46-A813-59CF0D44C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Gametes from </a:t>
            </a:r>
            <a:r>
              <a:rPr lang="en-US" altLang="en-US" b="1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AaBbCc</a:t>
            </a:r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:</a:t>
            </a:r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ABC,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Abc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AbC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aBC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aBc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Abc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abC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,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abc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 (8 types of gametes possible)</a:t>
            </a:r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F0CBEFDA-AE8D-DC4B-8B0E-E9EBED3FEA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A599A90-096B-6640-B6BD-04BB33E1CFC1}" type="slidenum">
              <a:rPr kumimoji="0" lang="en-US" altLang="en-US" sz="1200" b="0"/>
              <a:pPr/>
              <a:t>36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>
            <a:extLst>
              <a:ext uri="{FF2B5EF4-FFF2-40B4-BE49-F238E27FC236}">
                <a16:creationId xmlns:a16="http://schemas.microsoft.com/office/drawing/2014/main" id="{F105B281-C1E7-6B48-AD3F-6B444C4688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4" name="Notes Placeholder 2">
            <a:extLst>
              <a:ext uri="{FF2B5EF4-FFF2-40B4-BE49-F238E27FC236}">
                <a16:creationId xmlns:a16="http://schemas.microsoft.com/office/drawing/2014/main" id="{C241BE8D-271A-9B43-A8DA-2459F8D93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Expect a 9:3:3:1 from heterozygous dihybrid cross</a:t>
            </a:r>
          </a:p>
        </p:txBody>
      </p:sp>
      <p:sp>
        <p:nvSpPr>
          <p:cNvPr id="69635" name="Slide Number Placeholder 3">
            <a:extLst>
              <a:ext uri="{FF2B5EF4-FFF2-40B4-BE49-F238E27FC236}">
                <a16:creationId xmlns:a16="http://schemas.microsoft.com/office/drawing/2014/main" id="{77EA9A16-EA83-EC4F-8D0B-1FB2AAD21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2989D76-9303-5143-84F4-883D92FDE0EE}" type="slidenum">
              <a:rPr kumimoji="0" lang="en-US" altLang="en-US" sz="1200" b="0"/>
              <a:pPr/>
              <a:t>37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E5011F7F-9A34-684A-A705-341AA637C4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E39FBBEC-8D7C-1A4E-957A-A9680442E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sym typeface="Wingdings" pitchFamily="2" charset="2"/>
              </a:rPr>
              <a:t>Scurvy: 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a disease caused by a deficiency of vitamin C, characterized by swollen bleeding gums and the opening of previously healed wounds, which particularly affected poorly nourished sailors until the end of the 18th century.</a:t>
            </a: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sym typeface="Wingdings" pitchFamily="2" charset="2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6A897F9D-01DA-9B4D-BF42-5182FDD29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31B85E2-D678-E44A-85BF-9C2CF31CC274}" type="slidenum">
              <a:rPr kumimoji="0" lang="en-US" altLang="en-US" sz="1200" b="0"/>
              <a:pPr/>
              <a:t>38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>
            <a:extLst>
              <a:ext uri="{FF2B5EF4-FFF2-40B4-BE49-F238E27FC236}">
                <a16:creationId xmlns:a16="http://schemas.microsoft.com/office/drawing/2014/main" id="{75836B47-46F0-664A-8230-E5FC786C74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0" name="Notes Placeholder 2">
            <a:extLst>
              <a:ext uri="{FF2B5EF4-FFF2-40B4-BE49-F238E27FC236}">
                <a16:creationId xmlns:a16="http://schemas.microsoft.com/office/drawing/2014/main" id="{80FEE5B8-0D41-1248-B69D-BF42D5EFD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B</a:t>
            </a:r>
          </a:p>
        </p:txBody>
      </p:sp>
      <p:sp>
        <p:nvSpPr>
          <p:cNvPr id="73731" name="Slide Number Placeholder 3">
            <a:extLst>
              <a:ext uri="{FF2B5EF4-FFF2-40B4-BE49-F238E27FC236}">
                <a16:creationId xmlns:a16="http://schemas.microsoft.com/office/drawing/2014/main" id="{233D6D8E-9AD7-DC48-8668-0D6572128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9532ECE-A533-3E4F-B81E-07C0CD64D4E2}" type="slidenum">
              <a:rPr kumimoji="0" lang="en-US" altLang="en-US" sz="1200" b="0"/>
              <a:pPr/>
              <a:t>39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>
            <a:extLst>
              <a:ext uri="{FF2B5EF4-FFF2-40B4-BE49-F238E27FC236}">
                <a16:creationId xmlns:a16="http://schemas.microsoft.com/office/drawing/2014/main" id="{1371BEFC-4FDF-B14A-939B-8D171D404E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8" name="Notes Placeholder 2">
            <a:extLst>
              <a:ext uri="{FF2B5EF4-FFF2-40B4-BE49-F238E27FC236}">
                <a16:creationId xmlns:a16="http://schemas.microsoft.com/office/drawing/2014/main" id="{C2B4DED6-0209-7848-B223-5833CA6BB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C</a:t>
            </a:r>
          </a:p>
        </p:txBody>
      </p:sp>
      <p:sp>
        <p:nvSpPr>
          <p:cNvPr id="75779" name="Slide Number Placeholder 3">
            <a:extLst>
              <a:ext uri="{FF2B5EF4-FFF2-40B4-BE49-F238E27FC236}">
                <a16:creationId xmlns:a16="http://schemas.microsoft.com/office/drawing/2014/main" id="{C3358521-1654-CE4C-A769-EEDE299D1B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8C888DC-AB2D-BE47-82CE-AF666236068E}" type="slidenum">
              <a:rPr kumimoji="0" lang="en-US" altLang="en-US" sz="1200" b="0"/>
              <a:pPr/>
              <a:t>40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>
            <a:extLst>
              <a:ext uri="{FF2B5EF4-FFF2-40B4-BE49-F238E27FC236}">
                <a16:creationId xmlns:a16="http://schemas.microsoft.com/office/drawing/2014/main" id="{B456B18F-0BAA-0641-BEE8-6D672982E3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6" name="Notes Placeholder 2">
            <a:extLst>
              <a:ext uri="{FF2B5EF4-FFF2-40B4-BE49-F238E27FC236}">
                <a16:creationId xmlns:a16="http://schemas.microsoft.com/office/drawing/2014/main" id="{8C7AC793-9EED-F444-A0F5-9F68B8AA5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E</a:t>
            </a:r>
          </a:p>
        </p:txBody>
      </p:sp>
      <p:sp>
        <p:nvSpPr>
          <p:cNvPr id="77827" name="Slide Number Placeholder 3">
            <a:extLst>
              <a:ext uri="{FF2B5EF4-FFF2-40B4-BE49-F238E27FC236}">
                <a16:creationId xmlns:a16="http://schemas.microsoft.com/office/drawing/2014/main" id="{54CACE26-07AF-6D40-86BF-F6F94E33AA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AA6C06C-F543-CD45-81A7-7482BD2FEF00}" type="slidenum">
              <a:rPr kumimoji="0" lang="en-US" altLang="en-US" sz="1200" b="0"/>
              <a:pPr/>
              <a:t>41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>
            <a:extLst>
              <a:ext uri="{FF2B5EF4-FFF2-40B4-BE49-F238E27FC236}">
                <a16:creationId xmlns:a16="http://schemas.microsoft.com/office/drawing/2014/main" id="{5B1EA22E-377B-9F49-98E1-5EBC1203EA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4" name="Notes Placeholder 2">
            <a:extLst>
              <a:ext uri="{FF2B5EF4-FFF2-40B4-BE49-F238E27FC236}">
                <a16:creationId xmlns:a16="http://schemas.microsoft.com/office/drawing/2014/main" id="{1F24B351-AF5C-2947-8E03-8E7E6A362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A</a:t>
            </a: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9875" name="Slide Number Placeholder 3">
            <a:extLst>
              <a:ext uri="{FF2B5EF4-FFF2-40B4-BE49-F238E27FC236}">
                <a16:creationId xmlns:a16="http://schemas.microsoft.com/office/drawing/2014/main" id="{901D5541-4DFD-D542-A300-F49E8F51AC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3974593-7BF5-8A4B-A5D3-31EF1EC37885}" type="slidenum">
              <a:rPr kumimoji="0" lang="en-US" altLang="en-US" sz="1200" b="0"/>
              <a:pPr/>
              <a:t>42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lide Image Placeholder 1">
            <a:extLst>
              <a:ext uri="{FF2B5EF4-FFF2-40B4-BE49-F238E27FC236}">
                <a16:creationId xmlns:a16="http://schemas.microsoft.com/office/drawing/2014/main" id="{34F05058-8932-8143-8249-53900F6CFF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0" name="Notes Placeholder 2">
            <a:extLst>
              <a:ext uri="{FF2B5EF4-FFF2-40B4-BE49-F238E27FC236}">
                <a16:creationId xmlns:a16="http://schemas.microsoft.com/office/drawing/2014/main" id="{009DEECC-04F2-9C49-9FD9-59A24064D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Johann Gregor Mendel (1822–1884). After he went to University he joined the monastery which was the cultural and intellectual hub of the region (instead of working on his father’s farm). </a:t>
            </a:r>
          </a:p>
          <a:p>
            <a:pPr marL="171450" indent="-171450">
              <a:buFontTx/>
              <a:buChar char="•"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In 1856 </a:t>
            </a:r>
            <a:r>
              <a:rPr lang="mr-IN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–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 started 10-year research into patterns of inheritance .</a:t>
            </a:r>
          </a:p>
          <a:p>
            <a:pPr marL="171450" indent="-171450">
              <a:buFontTx/>
              <a:buChar char="•"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Blending inheritance wasn't a formal, scientific hypothesis, but rather, an obverservational model in which inheritance involved the permanent blending of parents' characteristics in their offspring (producing offspring with an intermediate form of a characteristic</a:t>
            </a:r>
          </a:p>
        </p:txBody>
      </p:sp>
      <p:sp>
        <p:nvSpPr>
          <p:cNvPr id="12291" name="Slide Number Placeholder 3">
            <a:extLst>
              <a:ext uri="{FF2B5EF4-FFF2-40B4-BE49-F238E27FC236}">
                <a16:creationId xmlns:a16="http://schemas.microsoft.com/office/drawing/2014/main" id="{C79732F5-A73B-9B48-9A04-70B6880E5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28C523E-8B0E-C744-AA6F-84F40183DE87}" type="slidenum">
              <a:rPr kumimoji="0" lang="en-US" altLang="en-US" sz="1200" b="0"/>
              <a:pPr/>
              <a:t>5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>
            <a:extLst>
              <a:ext uri="{FF2B5EF4-FFF2-40B4-BE49-F238E27FC236}">
                <a16:creationId xmlns:a16="http://schemas.microsoft.com/office/drawing/2014/main" id="{DE544E0B-C8AE-A640-BD3E-30F3A183EC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2" name="Notes Placeholder 2">
            <a:extLst>
              <a:ext uri="{FF2B5EF4-FFF2-40B4-BE49-F238E27FC236}">
                <a16:creationId xmlns:a16="http://schemas.microsoft.com/office/drawing/2014/main" id="{9DDEA9B8-1D74-344A-A57D-1C03E84DF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D</a:t>
            </a: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1923" name="Slide Number Placeholder 3">
            <a:extLst>
              <a:ext uri="{FF2B5EF4-FFF2-40B4-BE49-F238E27FC236}">
                <a16:creationId xmlns:a16="http://schemas.microsoft.com/office/drawing/2014/main" id="{3BA68E33-DF6C-0645-A22B-9ADD5FC746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35BA223-9180-D647-BC8D-A20E62D8A543}" type="slidenum">
              <a:rPr kumimoji="0" lang="en-US" altLang="en-US" sz="1200" b="0"/>
              <a:pPr/>
              <a:t>43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>
            <a:extLst>
              <a:ext uri="{FF2B5EF4-FFF2-40B4-BE49-F238E27FC236}">
                <a16:creationId xmlns:a16="http://schemas.microsoft.com/office/drawing/2014/main" id="{0491A3BF-B883-4A4A-9DBC-88662D5242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0" name="Notes Placeholder 2">
            <a:extLst>
              <a:ext uri="{FF2B5EF4-FFF2-40B4-BE49-F238E27FC236}">
                <a16:creationId xmlns:a16="http://schemas.microsoft.com/office/drawing/2014/main" id="{EEF47F7C-18C6-AB44-836A-B83ED7530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E</a:t>
            </a: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3971" name="Slide Number Placeholder 3">
            <a:extLst>
              <a:ext uri="{FF2B5EF4-FFF2-40B4-BE49-F238E27FC236}">
                <a16:creationId xmlns:a16="http://schemas.microsoft.com/office/drawing/2014/main" id="{63B39416-1C2A-A143-9732-E1ADB0965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A2F6FC6-B3DD-FC49-A855-870345B672A0}" type="slidenum">
              <a:rPr kumimoji="0" lang="en-US" altLang="en-US" sz="1200" b="0"/>
              <a:pPr/>
              <a:t>44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>
            <a:extLst>
              <a:ext uri="{FF2B5EF4-FFF2-40B4-BE49-F238E27FC236}">
                <a16:creationId xmlns:a16="http://schemas.microsoft.com/office/drawing/2014/main" id="{EFB64A8C-AA07-C84E-BBE5-CADAFDC01A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8" name="Notes Placeholder 2">
            <a:extLst>
              <a:ext uri="{FF2B5EF4-FFF2-40B4-BE49-F238E27FC236}">
                <a16:creationId xmlns:a16="http://schemas.microsoft.com/office/drawing/2014/main" id="{38786A44-7AF6-B64B-A01B-0E8F82DEA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D</a:t>
            </a: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6019" name="Slide Number Placeholder 3">
            <a:extLst>
              <a:ext uri="{FF2B5EF4-FFF2-40B4-BE49-F238E27FC236}">
                <a16:creationId xmlns:a16="http://schemas.microsoft.com/office/drawing/2014/main" id="{5B5C37AD-E910-6540-ACE3-7DE0D5CA9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D131985-C0FF-9B4D-AC4C-1DA5888BAC91}" type="slidenum">
              <a:rPr kumimoji="0" lang="en-US" altLang="en-US" sz="1200" b="0"/>
              <a:pPr/>
              <a:t>45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>
            <a:extLst>
              <a:ext uri="{FF2B5EF4-FFF2-40B4-BE49-F238E27FC236}">
                <a16:creationId xmlns:a16="http://schemas.microsoft.com/office/drawing/2014/main" id="{EE39D547-45EA-2446-BE10-277C10BF1F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6" name="Notes Placeholder 2">
            <a:extLst>
              <a:ext uri="{FF2B5EF4-FFF2-40B4-BE49-F238E27FC236}">
                <a16:creationId xmlns:a16="http://schemas.microsoft.com/office/drawing/2014/main" id="{8502AC6B-60B4-F540-BBEC-142A5EF1E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D</a:t>
            </a: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8067" name="Slide Number Placeholder 3">
            <a:extLst>
              <a:ext uri="{FF2B5EF4-FFF2-40B4-BE49-F238E27FC236}">
                <a16:creationId xmlns:a16="http://schemas.microsoft.com/office/drawing/2014/main" id="{BAF7A337-67B6-2340-88D0-6CD9ED2A2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99DEDCA1-1AE0-0C4A-9413-979EB0F631C0}" type="slidenum">
              <a:rPr kumimoji="0" lang="en-US" altLang="en-US" sz="1200" b="0"/>
              <a:pPr/>
              <a:t>46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>
            <a:extLst>
              <a:ext uri="{FF2B5EF4-FFF2-40B4-BE49-F238E27FC236}">
                <a16:creationId xmlns:a16="http://schemas.microsoft.com/office/drawing/2014/main" id="{B5D66869-1B1A-D24F-A53B-9EA1C6F525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4" name="Notes Placeholder 2">
            <a:extLst>
              <a:ext uri="{FF2B5EF4-FFF2-40B4-BE49-F238E27FC236}">
                <a16:creationId xmlns:a16="http://schemas.microsoft.com/office/drawing/2014/main" id="{F9A1A79C-2B36-F24E-BC31-519E6BD7C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B</a:t>
            </a: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0115" name="Slide Number Placeholder 3">
            <a:extLst>
              <a:ext uri="{FF2B5EF4-FFF2-40B4-BE49-F238E27FC236}">
                <a16:creationId xmlns:a16="http://schemas.microsoft.com/office/drawing/2014/main" id="{D5A63561-8BD9-D349-8C89-FC7595144E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ABED790-4D07-A148-B9CC-C3851636B71F}" type="slidenum">
              <a:rPr kumimoji="0" lang="en-US" altLang="en-US" sz="1200" b="0"/>
              <a:pPr/>
              <a:t>47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Image Placeholder 1">
            <a:extLst>
              <a:ext uri="{FF2B5EF4-FFF2-40B4-BE49-F238E27FC236}">
                <a16:creationId xmlns:a16="http://schemas.microsoft.com/office/drawing/2014/main" id="{F255CFE0-7C5A-2543-B07D-2A55A4C44E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2" name="Notes Placeholder 2">
            <a:extLst>
              <a:ext uri="{FF2B5EF4-FFF2-40B4-BE49-F238E27FC236}">
                <a16:creationId xmlns:a16="http://schemas.microsoft.com/office/drawing/2014/main" id="{A292A370-F3E7-2043-A8DB-0B19A7600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E</a:t>
            </a: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2163" name="Slide Number Placeholder 3">
            <a:extLst>
              <a:ext uri="{FF2B5EF4-FFF2-40B4-BE49-F238E27FC236}">
                <a16:creationId xmlns:a16="http://schemas.microsoft.com/office/drawing/2014/main" id="{537B9F56-E892-774E-8F05-D09C387C87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1188980-AED0-CA49-A0CC-0AD4FA1A6708}" type="slidenum">
              <a:rPr kumimoji="0" lang="en-US" altLang="en-US" sz="1200" b="0"/>
              <a:pPr/>
              <a:t>48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Image Placeholder 1">
            <a:extLst>
              <a:ext uri="{FF2B5EF4-FFF2-40B4-BE49-F238E27FC236}">
                <a16:creationId xmlns:a16="http://schemas.microsoft.com/office/drawing/2014/main" id="{54C6A0D6-A4AD-034D-8588-F223382917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0" name="Notes Placeholder 2">
            <a:extLst>
              <a:ext uri="{FF2B5EF4-FFF2-40B4-BE49-F238E27FC236}">
                <a16:creationId xmlns:a16="http://schemas.microsoft.com/office/drawing/2014/main" id="{E15C77C1-894A-1542-B702-8FD9D25C0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B</a:t>
            </a: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4211" name="Slide Number Placeholder 3">
            <a:extLst>
              <a:ext uri="{FF2B5EF4-FFF2-40B4-BE49-F238E27FC236}">
                <a16:creationId xmlns:a16="http://schemas.microsoft.com/office/drawing/2014/main" id="{C6D8E252-3980-3648-ACCE-4E1DDA69B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8718024-B5A1-364D-BC6C-B94B9258F3A6}" type="slidenum">
              <a:rPr kumimoji="0" lang="en-US" altLang="en-US" sz="1200" b="0"/>
              <a:pPr/>
              <a:t>49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>
            <a:extLst>
              <a:ext uri="{FF2B5EF4-FFF2-40B4-BE49-F238E27FC236}">
                <a16:creationId xmlns:a16="http://schemas.microsoft.com/office/drawing/2014/main" id="{EA30406C-5C56-4740-8A4F-5833D7481E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8" name="Notes Placeholder 2">
            <a:extLst>
              <a:ext uri="{FF2B5EF4-FFF2-40B4-BE49-F238E27FC236}">
                <a16:creationId xmlns:a16="http://schemas.microsoft.com/office/drawing/2014/main" id="{E1C91B23-FBEC-5340-8366-FC76B2E9A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C</a:t>
            </a: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6259" name="Slide Number Placeholder 3">
            <a:extLst>
              <a:ext uri="{FF2B5EF4-FFF2-40B4-BE49-F238E27FC236}">
                <a16:creationId xmlns:a16="http://schemas.microsoft.com/office/drawing/2014/main" id="{1BA73D00-E1AB-7D4C-9177-5ED9AA9A0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C8CE6D8-7B0C-BF40-88EC-BCBE34D34EAF}" type="slidenum">
              <a:rPr kumimoji="0" lang="en-US" altLang="en-US" sz="1200" b="0"/>
              <a:pPr/>
              <a:t>50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>
            <a:extLst>
              <a:ext uri="{FF2B5EF4-FFF2-40B4-BE49-F238E27FC236}">
                <a16:creationId xmlns:a16="http://schemas.microsoft.com/office/drawing/2014/main" id="{EA1922AE-3BCF-7F41-B818-7E345C9AD9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8" name="Notes Placeholder 2">
            <a:extLst>
              <a:ext uri="{FF2B5EF4-FFF2-40B4-BE49-F238E27FC236}">
                <a16:creationId xmlns:a16="http://schemas.microsoft.com/office/drawing/2014/main" id="{EEA7144C-61D8-5446-AC37-E671FB1D2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He was at St. Thomas's Abbey but his bishop did not like one of his friars studying animal sex</a:t>
            </a:r>
          </a:p>
          <a:p>
            <a:pPr marL="171450" indent="-171450">
              <a:buFontTx/>
              <a:buChar char="•"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Bees (which were an aggressive variety) were an annoyance to monks and visitors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096690DD-A166-D941-B7A9-3A77EE695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5EAC7A7-90B0-3B4F-87BE-AA250D788E38}" type="slidenum">
              <a:rPr kumimoji="0" lang="en-US" altLang="en-US" sz="1200" b="0"/>
              <a:pPr/>
              <a:t>6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>
            <a:extLst>
              <a:ext uri="{FF2B5EF4-FFF2-40B4-BE49-F238E27FC236}">
                <a16:creationId xmlns:a16="http://schemas.microsoft.com/office/drawing/2014/main" id="{7BCC75D9-3510-A143-9059-D8B6496490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6" name="Notes Placeholder 2">
            <a:extLst>
              <a:ext uri="{FF2B5EF4-FFF2-40B4-BE49-F238E27FC236}">
                <a16:creationId xmlns:a16="http://schemas.microsoft.com/office/drawing/2014/main" id="{D1D46475-B5B1-9F41-BD73-AAB4E90C3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5DC909E4-3440-F64B-B51F-D83B53856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E9B6341-FAA0-AE44-A68D-41F2B0405391}" type="slidenum">
              <a:rPr kumimoji="0" lang="en-US" altLang="en-US" sz="1200" b="0"/>
              <a:pPr/>
              <a:t>7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3450C6AD-C98E-572A-53D4-861954CD43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658EDA1-E723-4246-935D-4D9C5372D374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AD804F19-46D1-CABA-2481-A44206F3100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AA9AEA5B-68D7-B1CC-F273-C9C5895E3A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70092188-4064-D34E-8E72-E4502BCCF0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668CCD0E-5669-7046-A879-5D549E836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9A98682E-46CA-334A-A076-C6D73CE3BA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3ED9FE3-B371-2C4F-AA43-14CA27CFFFE3}" type="slidenum">
              <a:rPr kumimoji="0" lang="en-US" altLang="en-US" sz="1200" b="0"/>
              <a:pPr/>
              <a:t>10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B7AD7F1F-A8D0-4F4B-B42D-D8CA8345C3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A871D357-8B7B-EE4C-885E-0DF63F67E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6A692B5D-DDC8-8A43-975F-05BE7EB09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905BAD8-7BAC-6447-9D0F-6A3AC81B21F9}" type="slidenum">
              <a:rPr kumimoji="0" lang="en-US" altLang="en-US" sz="1200" b="0"/>
              <a:pPr/>
              <a:t>11</a:t>
            </a:fld>
            <a:endParaRPr kumimoji="0" lang="en-US" altLang="en-US" sz="1200" b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 descr="art">
            <a:extLst>
              <a:ext uri="{FF2B5EF4-FFF2-40B4-BE49-F238E27FC236}">
                <a16:creationId xmlns:a16="http://schemas.microsoft.com/office/drawing/2014/main" id="{776F2400-E03F-5348-9952-C66855EE11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14" b="2774"/>
          <a:stretch>
            <a:fillRect/>
          </a:stretch>
        </p:blipFill>
        <p:spPr bwMode="auto">
          <a:xfrm>
            <a:off x="0" y="0"/>
            <a:ext cx="91471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>
            <a:extLst>
              <a:ext uri="{FF2B5EF4-FFF2-40B4-BE49-F238E27FC236}">
                <a16:creationId xmlns:a16="http://schemas.microsoft.com/office/drawing/2014/main" id="{A4BDF3D9-D9E7-3149-A385-A7CA4497F2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51938" cy="6856413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kumimoji="0" lang="en-US" altLang="en-US" sz="2700" b="0"/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7F2EE9B6-DD0C-7041-8751-5618BD67F39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019800"/>
            <a:ext cx="9144000" cy="533400"/>
          </a:xfrm>
          <a:prstGeom prst="rect">
            <a:avLst/>
          </a:prstGeom>
          <a:solidFill>
            <a:srgbClr val="584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4C67804F-0151-A645-A265-BD87B07A81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1524000"/>
          </a:xfrm>
          <a:prstGeom prst="rect">
            <a:avLst/>
          </a:prstGeom>
          <a:solidFill>
            <a:srgbClr val="57B2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BC23090E-0FB2-B44F-AA2F-68A38C8BA00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>
            <a:noFill/>
          </a:ln>
          <a:effectLst/>
        </p:spPr>
        <p:txBody>
          <a:bodyPr lIns="91429" tIns="45714" rIns="91429" bIns="45714" anchor="b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kumimoji="0" lang="en-US" altLang="en-US" sz="1100" b="0">
                <a:solidFill>
                  <a:srgbClr val="000000"/>
                </a:solidFill>
              </a:rPr>
              <a:t>Copyright © 2008 Pearson Education, Inc., publishing as Pearson Benjamin Cummings</a:t>
            </a:r>
          </a:p>
        </p:txBody>
      </p:sp>
      <p:sp>
        <p:nvSpPr>
          <p:cNvPr id="9" name="Text Box 14">
            <a:extLst>
              <a:ext uri="{FF2B5EF4-FFF2-40B4-BE49-F238E27FC236}">
                <a16:creationId xmlns:a16="http://schemas.microsoft.com/office/drawing/2014/main" id="{A2CFF25B-1FBE-4346-96F7-1ABB63903A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6200" y="4254500"/>
            <a:ext cx="3695700" cy="17081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defRPr/>
            </a:pPr>
            <a:r>
              <a:rPr kumimoji="0" lang="en-US" altLang="en-US" sz="1800">
                <a:latin typeface="Arial Narrow" charset="0"/>
              </a:rPr>
              <a:t>PowerPoint</a:t>
            </a:r>
            <a:r>
              <a:rPr kumimoji="0" lang="en-US" altLang="en-US" sz="1800" baseline="30000">
                <a:latin typeface="Arial Narrow" charset="0"/>
              </a:rPr>
              <a:t>®</a:t>
            </a:r>
            <a:r>
              <a:rPr kumimoji="0" lang="en-US" altLang="en-US" sz="1800">
                <a:latin typeface="Arial Narrow" charset="0"/>
              </a:rPr>
              <a:t> Lecture Presentations for</a:t>
            </a:r>
            <a:r>
              <a:rPr kumimoji="0" lang="en-US" altLang="en-US" sz="1800" b="0">
                <a:solidFill>
                  <a:srgbClr val="006699"/>
                </a:solidFill>
                <a:latin typeface="Arial" charset="0"/>
              </a:rPr>
              <a:t> </a:t>
            </a:r>
            <a:r>
              <a:rPr kumimoji="0" lang="en-US" altLang="en-US" sz="4800">
                <a:latin typeface="Arial" charset="0"/>
              </a:rPr>
              <a:t>Biology</a:t>
            </a:r>
            <a:r>
              <a:rPr kumimoji="0" lang="en-US" altLang="en-US">
                <a:latin typeface="Arial" charset="0"/>
              </a:rPr>
              <a:t> </a:t>
            </a:r>
          </a:p>
          <a:p>
            <a:pPr algn="ctr">
              <a:defRPr/>
            </a:pPr>
            <a:r>
              <a:rPr kumimoji="0" lang="en-US" altLang="en-US" sz="2000" i="1"/>
              <a:t>Eighth Edition</a:t>
            </a:r>
          </a:p>
          <a:p>
            <a:pPr algn="ctr" eaLnBrk="1" hangingPunct="1">
              <a:defRPr/>
            </a:pPr>
            <a:r>
              <a:rPr kumimoji="0" lang="en-US" altLang="en-US" sz="2000"/>
              <a:t>Neil Campbell and Jane Reece</a:t>
            </a:r>
            <a:endParaRPr kumimoji="0" lang="en-US" altLang="en-US" sz="160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16227654-0F67-FE45-9E6B-8534CFB14F9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172200"/>
            <a:ext cx="9140825" cy="3667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>
              <a:defRPr/>
            </a:pPr>
            <a:r>
              <a:rPr kumimoji="0" lang="en-US" altLang="x-none" sz="1800">
                <a:solidFill>
                  <a:schemeClr val="bg1"/>
                </a:solidFill>
              </a:rPr>
              <a:t>Lectures by Chris Romero, updated by Erin Barley with contributions from Joan Sharp</a:t>
            </a:r>
            <a:r>
              <a:rPr kumimoji="0" lang="en-US" altLang="x-none" b="0">
                <a:solidFill>
                  <a:schemeClr val="bg1"/>
                </a:solidFill>
                <a:latin typeface="Arial" charset="0"/>
              </a:rPr>
              <a:t> 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8125" y="1531938"/>
            <a:ext cx="8677275" cy="1752600"/>
          </a:xfrm>
        </p:spPr>
        <p:txBody>
          <a:bodyPr/>
          <a:lstStyle>
            <a:lvl1pPr marL="0" indent="0">
              <a:buFontTx/>
              <a:buNone/>
              <a:defRPr sz="5500">
                <a:solidFill>
                  <a:srgbClr val="990066"/>
                </a:solidFill>
                <a:latin typeface="Times New Roman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58377" name="Rectangle 9"/>
          <p:cNvSpPr>
            <a:spLocks noGrp="1" noChangeArrowheads="1"/>
          </p:cNvSpPr>
          <p:nvPr>
            <p:ph type="ctrTitle"/>
          </p:nvPr>
        </p:nvSpPr>
        <p:spPr>
          <a:xfrm>
            <a:off x="206375" y="157163"/>
            <a:ext cx="8709025" cy="1143000"/>
          </a:xfrm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anchor="ctr"/>
          <a:lstStyle>
            <a:lvl1pPr marL="0" indent="0">
              <a:defRPr sz="5000">
                <a:solidFill>
                  <a:schemeClr val="bg1"/>
                </a:solidFill>
                <a:latin typeface="Arial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483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5065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76200"/>
            <a:ext cx="2133600" cy="4498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76200"/>
            <a:ext cx="6248400" cy="449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5436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528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3419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12850"/>
            <a:ext cx="4191000" cy="3362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2850"/>
            <a:ext cx="4191000" cy="3362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1696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915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999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680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117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117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FBFBF"/>
            </a:gs>
            <a:gs pos="100000">
              <a:schemeClr val="bg1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5390ECB-413C-C740-BC99-20D0B5B02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0"/>
            <a:ext cx="85344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F8ED56C-116B-CF4E-B170-D6E3EC3C77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12850"/>
            <a:ext cx="853440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</p:sldLayoutIdLst>
  <p:txStyles>
    <p:titleStyle>
      <a:lvl1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marL="450850" indent="-45085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9080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ＭＳ Ｐゴシック" charset="0"/>
        </a:defRPr>
      </a:lvl6pPr>
      <a:lvl7pPr marL="13652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ＭＳ Ｐゴシック" charset="0"/>
        </a:defRPr>
      </a:lvl7pPr>
      <a:lvl8pPr marL="18224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ＭＳ Ｐゴシック" charset="0"/>
        </a:defRPr>
      </a:lvl8pPr>
      <a:lvl9pPr marL="22796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50838" indent="-350838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Char char="•"/>
        <a:defRPr sz="30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914400" indent="-449263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371600" indent="-342900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•"/>
        <a:defRPr sz="2800">
          <a:solidFill>
            <a:schemeClr val="tx1"/>
          </a:solidFill>
          <a:latin typeface="+mn-lt"/>
          <a:ea typeface="+mn-ea"/>
        </a:defRPr>
      </a:lvl3pPr>
      <a:lvl4pPr marL="1828800" indent="-342900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286000" indent="-334963" algn="l" rtl="0" eaLnBrk="0" fontAlgn="base" hangingPunct="0">
        <a:spcBef>
          <a:spcPct val="45000"/>
        </a:spcBef>
        <a:spcAft>
          <a:spcPct val="20000"/>
        </a:spcAft>
        <a:buClr>
          <a:schemeClr val="tx2"/>
        </a:buClr>
        <a:buFont typeface="Times New Roman" panose="02020603050405020304" pitchFamily="18" charset="0"/>
        <a:buChar char="•"/>
        <a:defRPr sz="2600">
          <a:solidFill>
            <a:schemeClr val="tx1"/>
          </a:solidFill>
          <a:latin typeface="+mn-lt"/>
          <a:ea typeface="+mn-ea"/>
        </a:defRPr>
      </a:lvl5pPr>
      <a:lvl6pPr marL="2743200" indent="-3349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charset="0"/>
        <a:buChar char="•"/>
        <a:defRPr sz="2600">
          <a:solidFill>
            <a:schemeClr val="tx1"/>
          </a:solidFill>
          <a:latin typeface="+mn-lt"/>
          <a:ea typeface="+mn-ea"/>
        </a:defRPr>
      </a:lvl6pPr>
      <a:lvl7pPr marL="3200400" indent="-3349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charset="0"/>
        <a:buChar char="•"/>
        <a:defRPr sz="2600">
          <a:solidFill>
            <a:schemeClr val="tx1"/>
          </a:solidFill>
          <a:latin typeface="+mn-lt"/>
          <a:ea typeface="+mn-ea"/>
        </a:defRPr>
      </a:lvl7pPr>
      <a:lvl8pPr marL="3657600" indent="-3349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charset="0"/>
        <a:buChar char="•"/>
        <a:defRPr sz="2600">
          <a:solidFill>
            <a:schemeClr val="tx1"/>
          </a:solidFill>
          <a:latin typeface="+mn-lt"/>
          <a:ea typeface="+mn-ea"/>
        </a:defRPr>
      </a:lvl8pPr>
      <a:lvl9pPr marL="4114800" indent="-3349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charset="0"/>
        <a:buChar char="•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KaxSDryqB6M" TargetMode="External"/><Relationship Id="rId5" Type="http://schemas.openxmlformats.org/officeDocument/2006/relationships/hyperlink" Target="https://www.youtube.com/watch?v=Y1PCwxUDTl8" TargetMode="External"/><Relationship Id="rId4" Type="http://schemas.openxmlformats.org/officeDocument/2006/relationships/hyperlink" Target="https://www.youtube.com/watch?v=NWqgZUnJdAY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>
            <a:extLst>
              <a:ext uri="{FF2B5EF4-FFF2-40B4-BE49-F238E27FC236}">
                <a16:creationId xmlns:a16="http://schemas.microsoft.com/office/drawing/2014/main" id="{53A9EE30-8616-B04C-A67F-02AC86AF3E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649345"/>
          </a:xfrm>
        </p:spPr>
        <p:txBody>
          <a:bodyPr/>
          <a:lstStyle/>
          <a:p>
            <a:pPr algn="ctr"/>
            <a:r>
              <a:rPr lang="en-US" altLang="en-US" sz="4000" dirty="0">
                <a:solidFill>
                  <a:schemeClr val="tx1"/>
                </a:solidFill>
                <a:latin typeface="Helvetica" pitchFamily="2" charset="0"/>
              </a:rPr>
              <a:t>Genetics Research Project</a:t>
            </a:r>
          </a:p>
        </p:txBody>
      </p:sp>
      <p:sp>
        <p:nvSpPr>
          <p:cNvPr id="5122" name="Content Placeholder 4">
            <a:extLst>
              <a:ext uri="{FF2B5EF4-FFF2-40B4-BE49-F238E27FC236}">
                <a16:creationId xmlns:a16="http://schemas.microsoft.com/office/drawing/2014/main" id="{6644D66A-1741-5E4B-B601-7CD0CDEA55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212850"/>
            <a:ext cx="8534400" cy="4547399"/>
          </a:xfrm>
        </p:spPr>
        <p:txBody>
          <a:bodyPr/>
          <a:lstStyle/>
          <a:p>
            <a:r>
              <a:rPr lang="en-US" altLang="en-US" dirty="0"/>
              <a:t>Each student will prepare a </a:t>
            </a:r>
            <a:r>
              <a:rPr lang="en-US" altLang="en-US" b="1" dirty="0"/>
              <a:t>written research paper due on Feb 8-9 </a:t>
            </a:r>
            <a:r>
              <a:rPr lang="en-US" altLang="en-US" dirty="0"/>
              <a:t>on their approved genetic disease (instructions and grading rubric  are posted!)</a:t>
            </a:r>
          </a:p>
          <a:p>
            <a:r>
              <a:rPr lang="en-US" altLang="en-US" dirty="0"/>
              <a:t>During the 4th quarter, students will follow-up this research paper with the creation and presentation of a creative piece about their genetic disease (and hopefully a 3D-printed model of the protein involved)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8">
            <a:extLst>
              <a:ext uri="{FF2B5EF4-FFF2-40B4-BE49-F238E27FC236}">
                <a16:creationId xmlns:a16="http://schemas.microsoft.com/office/drawing/2014/main" id="{B977DB5A-38E1-1740-BF88-D67F3603B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" y="228600"/>
            <a:ext cx="8666163" cy="523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>
                <a:latin typeface="Helvetica" pitchFamily="2" charset="0"/>
              </a:rPr>
              <a:t>Genotype determines phenotype</a:t>
            </a:r>
            <a:endParaRPr lang="en-US" altLang="en-US" sz="2800">
              <a:solidFill>
                <a:srgbClr val="00B050"/>
              </a:solidFill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1A8F3E-08C4-C041-A3B0-1C65EA63F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13" y="1266825"/>
            <a:ext cx="4267200" cy="2246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Genotype</a:t>
            </a:r>
          </a:p>
          <a:p>
            <a:pPr marL="342900" indent="-342900" eaLnBrk="1" hangingPunct="1">
              <a:buFont typeface="Arial" charset="0"/>
              <a:buChar char="•"/>
              <a:defRPr/>
            </a:pPr>
            <a:r>
              <a:rPr lang="en-US" sz="2000" b="0" dirty="0">
                <a:latin typeface="Helvetica" charset="0"/>
                <a:ea typeface="Helvetica" charset="0"/>
                <a:cs typeface="Helvetica" charset="0"/>
              </a:rPr>
              <a:t>The sequence of DNA (alleles)</a:t>
            </a:r>
          </a:p>
          <a:p>
            <a:pPr marL="342900" indent="-342900" eaLnBrk="1" hangingPunct="1">
              <a:buFont typeface="Arial" charset="0"/>
              <a:buChar char="•"/>
              <a:defRPr/>
            </a:pPr>
            <a:r>
              <a:rPr lang="en-US" sz="2000" b="0" dirty="0">
                <a:latin typeface="Helvetica" charset="0"/>
                <a:ea typeface="Helvetica" charset="0"/>
                <a:cs typeface="Helvetica" charset="0"/>
              </a:rPr>
              <a:t>Two alleles for every gene </a:t>
            </a:r>
          </a:p>
          <a:p>
            <a:pPr marL="1085850" lvl="1" indent="-342900" eaLnBrk="1" hangingPunct="1">
              <a:buFont typeface="Arial" charset="0"/>
              <a:buChar char="•"/>
              <a:defRPr/>
            </a:pPr>
            <a:r>
              <a:rPr lang="en-US" sz="2000" b="0" dirty="0">
                <a:latin typeface="Helvetica" charset="0"/>
                <a:ea typeface="Helvetica" charset="0"/>
                <a:cs typeface="Helvetica" charset="0"/>
              </a:rPr>
              <a:t>one from mom</a:t>
            </a:r>
          </a:p>
          <a:p>
            <a:pPr marL="1085850" lvl="1" indent="-342900" eaLnBrk="1" hangingPunct="1">
              <a:buFont typeface="Arial" charset="0"/>
              <a:buChar char="•"/>
              <a:defRPr/>
            </a:pPr>
            <a:r>
              <a:rPr lang="en-US" sz="2000" b="0" dirty="0">
                <a:latin typeface="Helvetica" charset="0"/>
                <a:ea typeface="Helvetica" charset="0"/>
                <a:cs typeface="Helvetica" charset="0"/>
              </a:rPr>
              <a:t>one from dad</a:t>
            </a:r>
          </a:p>
          <a:p>
            <a:pPr marL="342900" indent="-342900" eaLnBrk="1" hangingPunct="1">
              <a:buFont typeface="Arial" charset="0"/>
              <a:buChar char="•"/>
              <a:defRPr/>
            </a:pPr>
            <a:r>
              <a:rPr lang="en-US" sz="2000" b="0" dirty="0">
                <a:latin typeface="Helvetica" charset="0"/>
                <a:ea typeface="Helvetica" charset="0"/>
                <a:cs typeface="Helvetica" charset="0"/>
              </a:rPr>
              <a:t>Each allele is symbolized by a letter (ex: BB, Bb, or bb)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319EBC-DE79-224D-9E14-B7526FB91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433513"/>
            <a:ext cx="1993900" cy="180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CD342E-E985-1D41-90B7-113C84C3E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04" r="50972" b="2406"/>
          <a:stretch>
            <a:fillRect/>
          </a:stretch>
        </p:blipFill>
        <p:spPr bwMode="auto">
          <a:xfrm>
            <a:off x="5035550" y="4208463"/>
            <a:ext cx="34925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2B24FD-2313-BD4D-90B6-7E7F51F0E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1217613"/>
            <a:ext cx="169386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5A2F19-6F46-3941-BB36-A019B70DC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75" y="4011613"/>
            <a:ext cx="4459288" cy="25542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Phenotype</a:t>
            </a:r>
          </a:p>
          <a:p>
            <a:pPr marL="342900" indent="-342900" eaLnBrk="1" hangingPunct="1">
              <a:buFont typeface="Arial" charset="0"/>
              <a:buChar char="•"/>
              <a:defRPr/>
            </a:pPr>
            <a:r>
              <a:rPr lang="en-US" sz="2000" b="0" dirty="0">
                <a:latin typeface="Helvetica" charset="0"/>
                <a:ea typeface="Helvetica" charset="0"/>
                <a:cs typeface="Helvetica" charset="0"/>
              </a:rPr>
              <a:t>Observable traits of an individual</a:t>
            </a:r>
          </a:p>
          <a:p>
            <a:pPr marL="342900" indent="-342900" eaLnBrk="1" hangingPunct="1">
              <a:buFont typeface="Arial" charset="0"/>
              <a:buChar char="•"/>
              <a:defRPr/>
            </a:pPr>
            <a:r>
              <a:rPr lang="en-US" sz="2000" b="0" dirty="0">
                <a:latin typeface="Helvetica" charset="0"/>
                <a:ea typeface="Helvetica" charset="0"/>
                <a:cs typeface="Helvetica" charset="0"/>
              </a:rPr>
              <a:t>Examples: eye color, flower color, plant height, etc. </a:t>
            </a:r>
          </a:p>
          <a:p>
            <a:pPr marL="342900" indent="-342900" eaLnBrk="1" hangingPunct="1">
              <a:buFont typeface="Arial" charset="0"/>
              <a:buChar char="•"/>
              <a:defRPr/>
            </a:pPr>
            <a:r>
              <a:rPr lang="en-US" sz="2000" b="0" u="sng" dirty="0">
                <a:latin typeface="Helvetica" charset="0"/>
                <a:ea typeface="Helvetica" charset="0"/>
                <a:cs typeface="Helvetica" charset="0"/>
              </a:rPr>
              <a:t>Genotype determines phenotype:</a:t>
            </a:r>
          </a:p>
          <a:p>
            <a:pPr marL="1085850" lvl="1" indent="-342900" eaLnBrk="1" hangingPunct="1">
              <a:buFont typeface="Arial" charset="0"/>
              <a:buChar char="•"/>
              <a:defRPr/>
            </a:pPr>
            <a:r>
              <a:rPr lang="en-US" sz="2000" b="0" dirty="0">
                <a:latin typeface="Helvetica" charset="0"/>
                <a:ea typeface="Helvetica" charset="0"/>
                <a:cs typeface="Helvetica" charset="0"/>
              </a:rPr>
              <a:t>BB = brown eyes</a:t>
            </a:r>
          </a:p>
          <a:p>
            <a:pPr marL="1085850" lvl="1" indent="-342900" eaLnBrk="1" hangingPunct="1">
              <a:buFont typeface="Arial" charset="0"/>
              <a:buChar char="•"/>
              <a:defRPr/>
            </a:pPr>
            <a:r>
              <a:rPr lang="en-US" sz="2000" b="0" dirty="0">
                <a:latin typeface="Helvetica" charset="0"/>
                <a:ea typeface="Helvetica" charset="0"/>
                <a:cs typeface="Helvetica" charset="0"/>
              </a:rPr>
              <a:t>Bb = brown eyes</a:t>
            </a:r>
          </a:p>
          <a:p>
            <a:pPr marL="1085850" lvl="1" indent="-342900" eaLnBrk="1" hangingPunct="1">
              <a:buFont typeface="Arial" charset="0"/>
              <a:buChar char="•"/>
              <a:defRPr/>
            </a:pPr>
            <a:r>
              <a:rPr lang="en-US" sz="2000" b="0" dirty="0">
                <a:latin typeface="Helvetica" charset="0"/>
                <a:ea typeface="Helvetica" charset="0"/>
                <a:cs typeface="Helvetica" charset="0"/>
              </a:rPr>
              <a:t>bb = blue eyes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8">
            <a:extLst>
              <a:ext uri="{FF2B5EF4-FFF2-40B4-BE49-F238E27FC236}">
                <a16:creationId xmlns:a16="http://schemas.microsoft.com/office/drawing/2014/main" id="{37D13BFA-2FD3-7D46-9241-432C10562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" y="228600"/>
            <a:ext cx="8666163" cy="523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>
                <a:latin typeface="Helvetica" pitchFamily="2" charset="0"/>
              </a:rPr>
              <a:t>Mendel’s Experimental Design = LOTS of #s</a:t>
            </a:r>
            <a:endParaRPr lang="en-US" altLang="en-US" sz="2800">
              <a:solidFill>
                <a:srgbClr val="00B050"/>
              </a:solidFill>
              <a:latin typeface="Helvetica" pitchFamily="2" charset="0"/>
            </a:endParaRPr>
          </a:p>
        </p:txBody>
      </p:sp>
      <p:pic>
        <p:nvPicPr>
          <p:cNvPr id="19459" name="Picture 1" descr="03p046_f01_C.jpg">
            <a:extLst>
              <a:ext uri="{FF2B5EF4-FFF2-40B4-BE49-F238E27FC236}">
                <a16:creationId xmlns:a16="http://schemas.microsoft.com/office/drawing/2014/main" id="{71E4C488-08FD-FC41-A9CB-E31E73176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7" r="3098" b="8676"/>
          <a:stretch>
            <a:fillRect/>
          </a:stretch>
        </p:blipFill>
        <p:spPr bwMode="auto">
          <a:xfrm>
            <a:off x="4744243" y="762000"/>
            <a:ext cx="109855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1" descr="03p046_f01_C.jpg">
            <a:extLst>
              <a:ext uri="{FF2B5EF4-FFF2-40B4-BE49-F238E27FC236}">
                <a16:creationId xmlns:a16="http://schemas.microsoft.com/office/drawing/2014/main" id="{A9F3963E-354F-A742-8C6A-B3DA4FB37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7" r="46667" b="7306"/>
          <a:stretch>
            <a:fillRect/>
          </a:stretch>
        </p:blipFill>
        <p:spPr bwMode="auto">
          <a:xfrm>
            <a:off x="1308744" y="752475"/>
            <a:ext cx="1803400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6AD9E4-9519-D546-B2E7-72E531001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793" y="1039760"/>
            <a:ext cx="287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Helvetica" pitchFamily="2" charset="0"/>
              </a:rPr>
              <a:t>VERY large numbers!!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B408D-E340-DC44-BFBC-889CA12D1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925" y="5766137"/>
            <a:ext cx="886268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EXPERIMENTAL QUESTION: When pea plants producing purple flowers are crossed</a:t>
            </a:r>
          </a:p>
          <a:p>
            <a:pPr eaLnBrk="1" hangingPunct="1"/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with pea plants producing white flowers, will the progeny peas be purple,</a:t>
            </a:r>
          </a:p>
          <a:p>
            <a:pPr eaLnBrk="1" hangingPunct="1"/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white, or a “blended” intermediate?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7DD3874-21F5-9D74-10CF-A4E154C89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25" y="2236840"/>
            <a:ext cx="8763324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3" descr="14-02-PF1F2Hybrids-L.gif">
            <a:extLst>
              <a:ext uri="{FF2B5EF4-FFF2-40B4-BE49-F238E27FC236}">
                <a16:creationId xmlns:a16="http://schemas.microsoft.com/office/drawing/2014/main" id="{6588AA08-F858-A94D-AD10-0296FD108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201613"/>
            <a:ext cx="5695950" cy="604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Rectangle 17">
            <a:extLst>
              <a:ext uri="{FF2B5EF4-FFF2-40B4-BE49-F238E27FC236}">
                <a16:creationId xmlns:a16="http://schemas.microsoft.com/office/drawing/2014/main" id="{D97FBFF5-EE57-A64D-BC6F-B6163F2CE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81000"/>
            <a:ext cx="2895600" cy="203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Helvetica" pitchFamily="2" charset="0"/>
              </a:rPr>
              <a:t>True-Breeding</a:t>
            </a:r>
          </a:p>
          <a:p>
            <a:pPr algn="ctr" eaLnBrk="1" hangingPunct="1"/>
            <a:r>
              <a:rPr lang="en-US" altLang="en-US" sz="1800" b="0" dirty="0">
                <a:latin typeface="Helvetica" pitchFamily="2" charset="0"/>
              </a:rPr>
              <a:t>Strains that when self-fertilized ONLY ever produced offspring with the same traits. Two copies of the same allele </a:t>
            </a:r>
          </a:p>
          <a:p>
            <a:pPr algn="ctr" eaLnBrk="1" hangingPunct="1"/>
            <a:r>
              <a:rPr lang="en-US" altLang="en-US" sz="1800" dirty="0">
                <a:latin typeface="Helvetica" pitchFamily="2" charset="0"/>
              </a:rPr>
              <a:t>(homozygous: PP or pp)</a:t>
            </a:r>
          </a:p>
        </p:txBody>
      </p:sp>
      <p:sp>
        <p:nvSpPr>
          <p:cNvPr id="16387" name="Rectangle 18">
            <a:extLst>
              <a:ext uri="{FF2B5EF4-FFF2-40B4-BE49-F238E27FC236}">
                <a16:creationId xmlns:a16="http://schemas.microsoft.com/office/drawing/2014/main" id="{8134DD87-5D1B-3B48-BE22-3EE71F532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886200"/>
            <a:ext cx="2895600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Helvetica" pitchFamily="2" charset="0"/>
              </a:rPr>
              <a:t>Hybrids</a:t>
            </a:r>
          </a:p>
          <a:p>
            <a:pPr algn="ctr" eaLnBrk="1" hangingPunct="1"/>
            <a:r>
              <a:rPr lang="en-US" altLang="en-US" sz="1800" b="0" dirty="0">
                <a:latin typeface="Helvetica" pitchFamily="2" charset="0"/>
              </a:rPr>
              <a:t>The result of a cross between two different  true-breeding organisms. Offspring have a different genetic makeup than the parents </a:t>
            </a:r>
          </a:p>
          <a:p>
            <a:pPr algn="ctr" eaLnBrk="1" hangingPunct="1"/>
            <a:r>
              <a:rPr lang="en-US" altLang="en-US" sz="1800" dirty="0">
                <a:latin typeface="Helvetica" pitchFamily="2" charset="0"/>
              </a:rPr>
              <a:t>(heterozygous: Pp)</a:t>
            </a:r>
            <a:endParaRPr lang="en-US" altLang="en-US" sz="1800" b="0" dirty="0">
              <a:latin typeface="Helvetic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8">
            <a:extLst>
              <a:ext uri="{FF2B5EF4-FFF2-40B4-BE49-F238E27FC236}">
                <a16:creationId xmlns:a16="http://schemas.microsoft.com/office/drawing/2014/main" id="{9D5D7A67-C985-5642-B0DD-94740E392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" y="228600"/>
            <a:ext cx="8666163" cy="523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>
                <a:latin typeface="Helvetica" pitchFamily="2" charset="0"/>
              </a:rPr>
              <a:t>Mendel’s Experimental Design</a:t>
            </a:r>
            <a:endParaRPr lang="en-US" altLang="en-US" sz="2800">
              <a:solidFill>
                <a:srgbClr val="00B050"/>
              </a:solidFill>
              <a:latin typeface="Helvetica" pitchFamily="2" charset="0"/>
            </a:endParaRPr>
          </a:p>
        </p:txBody>
      </p:sp>
      <p:sp>
        <p:nvSpPr>
          <p:cNvPr id="23554" name="Rectangle 23">
            <a:extLst>
              <a:ext uri="{FF2B5EF4-FFF2-40B4-BE49-F238E27FC236}">
                <a16:creationId xmlns:a16="http://schemas.microsoft.com/office/drawing/2014/main" id="{732436B9-0AF7-4742-8ACA-C80903F3C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1474788"/>
            <a:ext cx="2841625" cy="923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Helvetica" pitchFamily="2" charset="0"/>
              </a:rPr>
              <a:t>Controlled mating following a </a:t>
            </a:r>
            <a:r>
              <a:rPr lang="en-US" altLang="en-US" sz="1800" u="sng" dirty="0">
                <a:latin typeface="Helvetica" pitchFamily="2" charset="0"/>
              </a:rPr>
              <a:t>single trait</a:t>
            </a:r>
            <a:r>
              <a:rPr lang="en-US" altLang="en-US" sz="1800" dirty="0">
                <a:latin typeface="Helvetica" pitchFamily="2" charset="0"/>
              </a:rPr>
              <a:t>: </a:t>
            </a:r>
            <a:r>
              <a:rPr lang="en-US" altLang="en-US" sz="1800" dirty="0">
                <a:solidFill>
                  <a:srgbClr val="FF0000"/>
                </a:solidFill>
                <a:latin typeface="Helvetica" pitchFamily="2" charset="0"/>
              </a:rPr>
              <a:t>Monohybrid Cross</a:t>
            </a:r>
          </a:p>
        </p:txBody>
      </p:sp>
      <p:pic>
        <p:nvPicPr>
          <p:cNvPr id="23555" name="Picture 3" descr="14-02-PF1F2Hybrids-L.gif">
            <a:extLst>
              <a:ext uri="{FF2B5EF4-FFF2-40B4-BE49-F238E27FC236}">
                <a16:creationId xmlns:a16="http://schemas.microsoft.com/office/drawing/2014/main" id="{5DA27158-1426-294B-872E-623E3BA30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0" y="1079500"/>
            <a:ext cx="4719638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265DC7B-444A-1D48-A57A-F9E3F205B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2505075"/>
            <a:ext cx="3279775" cy="1200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Genetic Cross Terminology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sz="1800" b="0" dirty="0">
                <a:latin typeface="Helvetica" charset="0"/>
                <a:ea typeface="Helvetica" charset="0"/>
                <a:cs typeface="Helvetica" charset="0"/>
              </a:rPr>
              <a:t> = </a:t>
            </a:r>
            <a:r>
              <a:rPr lang="en-US" sz="1800" b="0" u="sng" dirty="0">
                <a:latin typeface="Helvetica" charset="0"/>
                <a:ea typeface="Helvetica" charset="0"/>
                <a:cs typeface="Helvetica" charset="0"/>
              </a:rPr>
              <a:t>parental</a:t>
            </a:r>
            <a:r>
              <a:rPr lang="en-US" sz="1800" b="0" dirty="0">
                <a:latin typeface="Helvetica" charset="0"/>
                <a:ea typeface="Helvetica" charset="0"/>
                <a:cs typeface="Helvetica" charset="0"/>
              </a:rPr>
              <a:t> generation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F1</a:t>
            </a:r>
            <a:r>
              <a:rPr lang="en-US" sz="1800" b="0" dirty="0">
                <a:latin typeface="Helvetica" charset="0"/>
                <a:ea typeface="Helvetica" charset="0"/>
                <a:cs typeface="Helvetica" charset="0"/>
              </a:rPr>
              <a:t> = </a:t>
            </a:r>
            <a:r>
              <a:rPr lang="en-US" sz="1800" b="0" u="sng" dirty="0">
                <a:latin typeface="Helvetica" charset="0"/>
                <a:ea typeface="Helvetica" charset="0"/>
                <a:cs typeface="Helvetica" charset="0"/>
              </a:rPr>
              <a:t>first</a:t>
            </a:r>
            <a:r>
              <a:rPr lang="en-US" sz="1800" b="0" dirty="0">
                <a:latin typeface="Helvetica" charset="0"/>
                <a:ea typeface="Helvetica" charset="0"/>
                <a:cs typeface="Helvetica" charset="0"/>
              </a:rPr>
              <a:t> generation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F2</a:t>
            </a:r>
            <a:r>
              <a:rPr lang="en-US" sz="1800" b="0" dirty="0">
                <a:latin typeface="Helvetica" charset="0"/>
                <a:ea typeface="Helvetica" charset="0"/>
                <a:cs typeface="Helvetica" charset="0"/>
              </a:rPr>
              <a:t> = </a:t>
            </a:r>
            <a:r>
              <a:rPr lang="en-US" sz="1800" b="0" u="sng" dirty="0">
                <a:latin typeface="Helvetica" charset="0"/>
                <a:ea typeface="Helvetica" charset="0"/>
                <a:cs typeface="Helvetica" charset="0"/>
              </a:rPr>
              <a:t>second</a:t>
            </a:r>
            <a:r>
              <a:rPr lang="en-US" sz="1800" b="0" dirty="0">
                <a:latin typeface="Helvetica" charset="0"/>
                <a:ea typeface="Helvetica" charset="0"/>
                <a:cs typeface="Helvetica" charset="0"/>
              </a:rPr>
              <a:t> generation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8BB2AA-073A-4640-90B1-709FC1A02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9" y="4353992"/>
            <a:ext cx="3657600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In this experiment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sz="1800" b="0" dirty="0">
                <a:latin typeface="Helvetica" charset="0"/>
                <a:ea typeface="Helvetica" charset="0"/>
                <a:cs typeface="Helvetica" charset="0"/>
              </a:rPr>
              <a:t> = True breeding flowers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F1</a:t>
            </a:r>
            <a:r>
              <a:rPr lang="en-US" sz="1800" b="0" dirty="0">
                <a:latin typeface="Helvetica" charset="0"/>
                <a:ea typeface="Helvetica" charset="0"/>
                <a:cs typeface="Helvetica" charset="0"/>
              </a:rPr>
              <a:t> = hybrids (all purple)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F2</a:t>
            </a:r>
            <a:r>
              <a:rPr lang="en-US" sz="1800" b="0" dirty="0">
                <a:latin typeface="Helvetica" charset="0"/>
                <a:ea typeface="Helvetica" charset="0"/>
                <a:cs typeface="Helvetica" charset="0"/>
              </a:rPr>
              <a:t> = offspring of hybrid cross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8">
            <a:extLst>
              <a:ext uri="{FF2B5EF4-FFF2-40B4-BE49-F238E27FC236}">
                <a16:creationId xmlns:a16="http://schemas.microsoft.com/office/drawing/2014/main" id="{7C5B7DE6-A3D9-E346-9CF2-26B685053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" y="228600"/>
            <a:ext cx="8666163" cy="523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>
                <a:latin typeface="Helvetica" pitchFamily="2" charset="0"/>
              </a:rPr>
              <a:t>Mendel’s Experimental Design</a:t>
            </a:r>
            <a:endParaRPr lang="en-US" altLang="en-US" sz="2800">
              <a:solidFill>
                <a:srgbClr val="00B050"/>
              </a:solidFill>
              <a:latin typeface="Helvetica" pitchFamily="2" charset="0"/>
            </a:endParaRPr>
          </a:p>
        </p:txBody>
      </p:sp>
      <p:pic>
        <p:nvPicPr>
          <p:cNvPr id="25602" name="Picture 3" descr="14-02-PF1F2Hybrids-L.gif">
            <a:extLst>
              <a:ext uri="{FF2B5EF4-FFF2-40B4-BE49-F238E27FC236}">
                <a16:creationId xmlns:a16="http://schemas.microsoft.com/office/drawing/2014/main" id="{962A1821-1D9B-E649-9BE0-D4ACB87A4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470025"/>
            <a:ext cx="4721225" cy="501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28">
            <a:extLst>
              <a:ext uri="{FF2B5EF4-FFF2-40B4-BE49-F238E27FC236}">
                <a16:creationId xmlns:a16="http://schemas.microsoft.com/office/drawing/2014/main" id="{CC49B171-2AF6-8E4F-AEAF-394F87558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" y="1223963"/>
            <a:ext cx="3749675" cy="1200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857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b="0" dirty="0">
                <a:latin typeface="Helvetica" pitchFamily="2" charset="0"/>
              </a:rPr>
              <a:t>Studied well-defined traits   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b="0" dirty="0">
                <a:latin typeface="Helvetica" pitchFamily="2" charset="0"/>
              </a:rPr>
              <a:t>Counted the </a:t>
            </a:r>
            <a:r>
              <a:rPr lang="en-US" altLang="en-US" sz="1800" b="0" u="sng" dirty="0">
                <a:latin typeface="Helvetica" pitchFamily="2" charset="0"/>
              </a:rPr>
              <a:t>frequency</a:t>
            </a:r>
            <a:r>
              <a:rPr lang="en-US" altLang="en-US" sz="1800" b="0" dirty="0">
                <a:latin typeface="Helvetica" pitchFamily="2" charset="0"/>
              </a:rPr>
              <a:t> of occurrence of the trait in successive generations</a:t>
            </a:r>
          </a:p>
        </p:txBody>
      </p:sp>
      <p:sp>
        <p:nvSpPr>
          <p:cNvPr id="20484" name="Rectangle 6">
            <a:extLst>
              <a:ext uri="{FF2B5EF4-FFF2-40B4-BE49-F238E27FC236}">
                <a16:creationId xmlns:a16="http://schemas.microsoft.com/office/drawing/2014/main" id="{F58B531F-5F8C-934E-A9BE-3DA9FDD25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8" y="4592638"/>
            <a:ext cx="3941762" cy="923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Helvetica" pitchFamily="2" charset="0"/>
              </a:rPr>
              <a:t>F2 generation:</a:t>
            </a:r>
          </a:p>
          <a:p>
            <a:pPr eaLnBrk="1" hangingPunct="1"/>
            <a:r>
              <a:rPr lang="en-US" altLang="en-US" sz="1800">
                <a:latin typeface="Helvetica" pitchFamily="2" charset="0"/>
              </a:rPr>
              <a:t>P (purple): </a:t>
            </a:r>
            <a:r>
              <a:rPr lang="en-US" altLang="en-US" sz="1800" b="0">
                <a:latin typeface="Helvetica" pitchFamily="2" charset="0"/>
              </a:rPr>
              <a:t>705/929 = ~3/4 = 75%</a:t>
            </a:r>
          </a:p>
          <a:p>
            <a:pPr eaLnBrk="1" hangingPunct="1"/>
            <a:r>
              <a:rPr lang="en-US" altLang="en-US" sz="1800">
                <a:latin typeface="Helvetica" pitchFamily="2" charset="0"/>
              </a:rPr>
              <a:t>p (white):   </a:t>
            </a:r>
            <a:r>
              <a:rPr lang="en-US" altLang="en-US" sz="1800" b="0">
                <a:latin typeface="Helvetica" pitchFamily="2" charset="0"/>
              </a:rPr>
              <a:t>224/929 = ~1/4 = 25%</a:t>
            </a:r>
          </a:p>
        </p:txBody>
      </p:sp>
      <p:sp>
        <p:nvSpPr>
          <p:cNvPr id="20485" name="Rectangle 7">
            <a:extLst>
              <a:ext uri="{FF2B5EF4-FFF2-40B4-BE49-F238E27FC236}">
                <a16:creationId xmlns:a16="http://schemas.microsoft.com/office/drawing/2014/main" id="{11079C0F-8C46-6F48-AEE5-74057A90D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8" y="2940050"/>
            <a:ext cx="3941762" cy="922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latin typeface="Helvetica" pitchFamily="2" charset="0"/>
              </a:rPr>
              <a:t>F1 generation:</a:t>
            </a:r>
          </a:p>
          <a:p>
            <a:pPr eaLnBrk="1" hangingPunct="1"/>
            <a:r>
              <a:rPr lang="en-US" altLang="en-US" sz="1800">
                <a:latin typeface="Helvetica" pitchFamily="2" charset="0"/>
              </a:rPr>
              <a:t>P (purple): 	</a:t>
            </a:r>
            <a:r>
              <a:rPr lang="en-US" altLang="en-US" sz="1800" b="0">
                <a:latin typeface="Helvetica" pitchFamily="2" charset="0"/>
              </a:rPr>
              <a:t>100%</a:t>
            </a:r>
          </a:p>
          <a:p>
            <a:pPr eaLnBrk="1" hangingPunct="1"/>
            <a:r>
              <a:rPr lang="en-US" altLang="en-US" sz="1800">
                <a:latin typeface="Helvetica" pitchFamily="2" charset="0"/>
              </a:rPr>
              <a:t>p (white):       	</a:t>
            </a:r>
            <a:r>
              <a:rPr lang="en-US" altLang="en-US" sz="1800" b="0">
                <a:latin typeface="Helvetica" pitchFamily="2" charset="0"/>
              </a:rPr>
              <a:t>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nimBg="1"/>
      <p:bldP spid="2048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9" descr="14_T01PeaPlantCharacters-L.jpg">
            <a:extLst>
              <a:ext uri="{FF2B5EF4-FFF2-40B4-BE49-F238E27FC236}">
                <a16:creationId xmlns:a16="http://schemas.microsoft.com/office/drawing/2014/main" id="{E9AE1DD0-14AE-916D-A6FD-86DF99AE5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136525"/>
            <a:ext cx="4851400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24E5EADC-CAC4-DEF8-B21F-6C0438F6F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86200"/>
            <a:ext cx="21463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i="1">
                <a:solidFill>
                  <a:srgbClr val="000000"/>
                </a:solidFill>
                <a:latin typeface="Calibri" panose="020F0502020204030204" pitchFamily="34" charset="0"/>
              </a:rPr>
              <a:t>How did Mendel interpret his results?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>
            <a:extLst>
              <a:ext uri="{FF2B5EF4-FFF2-40B4-BE49-F238E27FC236}">
                <a16:creationId xmlns:a16="http://schemas.microsoft.com/office/drawing/2014/main" id="{B75BD08D-DAF6-A84C-86AF-FBEBC940D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927100"/>
            <a:ext cx="8313737" cy="16922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Helvetica" pitchFamily="2" charset="0"/>
              </a:rPr>
              <a:t>The 2 alleles for each observable trait are separated during meiosis and packaged into gametes (what stage of meiosis??)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Helvetica" pitchFamily="2" charset="0"/>
              </a:rPr>
              <a:t>Haploid egg &amp; sperm only have </a:t>
            </a:r>
            <a:r>
              <a:rPr lang="en-US" altLang="en-US" sz="2000">
                <a:latin typeface="Helvetica" pitchFamily="2" charset="0"/>
              </a:rPr>
              <a:t>one</a:t>
            </a:r>
            <a:r>
              <a:rPr lang="en-US" altLang="en-US" sz="2000" b="0">
                <a:latin typeface="Helvetica" pitchFamily="2" charset="0"/>
              </a:rPr>
              <a:t> copy of each gene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Helvetica" pitchFamily="2" charset="0"/>
              </a:rPr>
              <a:t>Meiosis &amp; gametogenesis supports this law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Helvetica" pitchFamily="2" charset="0"/>
              </a:rPr>
              <a:t>Punnett square is used to predict offspring</a:t>
            </a:r>
          </a:p>
        </p:txBody>
      </p:sp>
      <p:sp>
        <p:nvSpPr>
          <p:cNvPr id="31746" name="Rectangle 8">
            <a:extLst>
              <a:ext uri="{FF2B5EF4-FFF2-40B4-BE49-F238E27FC236}">
                <a16:creationId xmlns:a16="http://schemas.microsoft.com/office/drawing/2014/main" id="{3E635FA1-230E-E541-BD1F-F7930A9C7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" y="228600"/>
            <a:ext cx="8666163" cy="523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>
                <a:latin typeface="Helvetica" pitchFamily="2" charset="0"/>
              </a:rPr>
              <a:t>Mendel’s Law of Segregation</a:t>
            </a:r>
            <a:endParaRPr lang="en-US" altLang="en-US" sz="2800">
              <a:solidFill>
                <a:srgbClr val="00B050"/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FFEC9D-997E-3B3D-23CF-A0F5AEFCB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286" y="3427751"/>
            <a:ext cx="8015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Different genotypes (versions/alleles) give different phenotypes!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8">
            <a:extLst>
              <a:ext uri="{FF2B5EF4-FFF2-40B4-BE49-F238E27FC236}">
                <a16:creationId xmlns:a16="http://schemas.microsoft.com/office/drawing/2014/main" id="{024BEE35-9935-7B4E-8F0F-27E7B1D69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" y="685800"/>
            <a:ext cx="4062413" cy="923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857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en-US" sz="1800">
                <a:latin typeface="Helvetica" pitchFamily="2" charset="0"/>
              </a:rPr>
              <a:t>P generation (true-breeders)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b="0">
                <a:latin typeface="Helvetica" pitchFamily="2" charset="0"/>
              </a:rPr>
              <a:t>Purple flowers (PP) </a:t>
            </a:r>
            <a:r>
              <a:rPr lang="en-US" altLang="en-US" sz="1800" b="0">
                <a:latin typeface="Helvetica" pitchFamily="2" charset="0"/>
                <a:sym typeface="Wingdings" pitchFamily="2" charset="2"/>
              </a:rPr>
              <a:t> gametes P</a:t>
            </a:r>
            <a:endParaRPr lang="en-US" altLang="en-US" sz="1800" b="0">
              <a:latin typeface="Helvetica" pitchFamily="2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b="0">
                <a:latin typeface="Helvetica" pitchFamily="2" charset="0"/>
              </a:rPr>
              <a:t>White flowers (pp) </a:t>
            </a:r>
            <a:r>
              <a:rPr lang="en-US" altLang="en-US" sz="1800" b="0">
                <a:latin typeface="Helvetica" pitchFamily="2" charset="0"/>
                <a:sym typeface="Wingdings" pitchFamily="2" charset="2"/>
              </a:rPr>
              <a:t> gametes p </a:t>
            </a:r>
            <a:endParaRPr lang="en-US" altLang="en-US" sz="1800" b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27E5AA-D936-7C4E-A169-A6365031F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4572000"/>
            <a:ext cx="3941763" cy="923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F2 generation: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sz="1800" b="0" dirty="0">
                <a:latin typeface="Helvetica" charset="0"/>
                <a:ea typeface="Helvetica" charset="0"/>
                <a:cs typeface="Helvetica" charset="0"/>
              </a:rPr>
              <a:t>¾ Purple (genotype Pp)</a:t>
            </a:r>
          </a:p>
          <a:p>
            <a:pPr marL="285750" indent="-285750" eaLnBrk="1" hangingPunct="1">
              <a:buFont typeface="Arial" charset="0"/>
              <a:buChar char="•"/>
              <a:defRPr/>
            </a:pPr>
            <a:r>
              <a:rPr lang="en-US" sz="1800" b="0" dirty="0">
                <a:latin typeface="Helvetica" charset="0"/>
                <a:ea typeface="Helvetica" charset="0"/>
                <a:cs typeface="Helvetica" charset="0"/>
              </a:rPr>
              <a:t>¼ white (genotype pp)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44632E-125D-E943-98F5-91C6A9352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2538413"/>
            <a:ext cx="3941763" cy="923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Helvetica" pitchFamily="2" charset="0"/>
              </a:rPr>
              <a:t>F1 generation: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b="0" dirty="0">
                <a:latin typeface="Helvetica" pitchFamily="2" charset="0"/>
              </a:rPr>
              <a:t>  100% Purple flowers (Pp) </a:t>
            </a:r>
            <a:r>
              <a:rPr lang="en-US" altLang="en-US" sz="1800" b="0" dirty="0">
                <a:latin typeface="Helvetica" pitchFamily="2" charset="0"/>
                <a:sym typeface="Wingdings" pitchFamily="2" charset="2"/>
              </a:rPr>
              <a:t> 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800" b="0" dirty="0">
                <a:latin typeface="Helvetica" pitchFamily="2" charset="0"/>
                <a:sym typeface="Wingdings" pitchFamily="2" charset="2"/>
              </a:rPr>
              <a:t>   Can give either gamete: P or p</a:t>
            </a:r>
            <a:endParaRPr lang="en-US" altLang="en-US" sz="1800" b="0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E7523E-40EE-5241-8BF6-248F3D6F5079}"/>
              </a:ext>
            </a:extLst>
          </p:cNvPr>
          <p:cNvSpPr txBox="1"/>
          <p:nvPr/>
        </p:nvSpPr>
        <p:spPr>
          <a:xfrm>
            <a:off x="215900" y="6038850"/>
            <a:ext cx="3784600" cy="6461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Draw out </a:t>
            </a:r>
            <a:r>
              <a:rPr lang="en-US" sz="180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Punnett Squares for P1 and F1 crosses!</a:t>
            </a:r>
            <a:endParaRPr lang="en-US" sz="18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7653" name="Picture 2051" descr="14-04-LawOfSegregation-L2.gif">
            <a:extLst>
              <a:ext uri="{FF2B5EF4-FFF2-40B4-BE49-F238E27FC236}">
                <a16:creationId xmlns:a16="http://schemas.microsoft.com/office/drawing/2014/main" id="{4E069585-6776-6046-BED3-B74ACB0AC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5" y="169863"/>
            <a:ext cx="4476750" cy="658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B792D3AE-C215-0D41-B42B-B705513A2B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62225" y="255588"/>
            <a:ext cx="6380163" cy="925574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indent="0" algn="ctr"/>
            <a:r>
              <a:rPr lang="en-US" altLang="en-US" dirty="0">
                <a:solidFill>
                  <a:schemeClr val="tx1"/>
                </a:solidFill>
                <a:latin typeface="Helvetica" pitchFamily="2" charset="0"/>
              </a:rPr>
              <a:t>PUNNETT squares were invented to predict Mendelian genetics</a:t>
            </a:r>
          </a:p>
        </p:txBody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5223771C-72F1-6F40-BF2E-E20DB184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1513" y="2808288"/>
            <a:ext cx="2743200" cy="2895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Helvetica" pitchFamily="2" charset="0"/>
            </a:endParaRPr>
          </a:p>
        </p:txBody>
      </p:sp>
      <p:sp>
        <p:nvSpPr>
          <p:cNvPr id="29699" name="Line 4">
            <a:extLst>
              <a:ext uri="{FF2B5EF4-FFF2-40B4-BE49-F238E27FC236}">
                <a16:creationId xmlns:a16="http://schemas.microsoft.com/office/drawing/2014/main" id="{93C37F48-83B1-5E4A-A82E-16882EF61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7713" y="4256088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0" name="Line 5">
            <a:extLst>
              <a:ext uri="{FF2B5EF4-FFF2-40B4-BE49-F238E27FC236}">
                <a16:creationId xmlns:a16="http://schemas.microsoft.com/office/drawing/2014/main" id="{283CFE20-935F-7845-97EC-9A6CA48685A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3113" y="2808288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1" name="Text Box 6">
            <a:extLst>
              <a:ext uri="{FF2B5EF4-FFF2-40B4-BE49-F238E27FC236}">
                <a16:creationId xmlns:a16="http://schemas.microsoft.com/office/drawing/2014/main" id="{C61BF24C-D394-EC4B-9C4C-B3164295E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1513" y="1881188"/>
            <a:ext cx="274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>
                <a:latin typeface="Helvetica" pitchFamily="2" charset="0"/>
              </a:rPr>
              <a:t>male gametes </a:t>
            </a:r>
          </a:p>
        </p:txBody>
      </p:sp>
      <p:sp>
        <p:nvSpPr>
          <p:cNvPr id="29702" name="Text Box 10">
            <a:extLst>
              <a:ext uri="{FF2B5EF4-FFF2-40B4-BE49-F238E27FC236}">
                <a16:creationId xmlns:a16="http://schemas.microsoft.com/office/drawing/2014/main" id="{8D6253FE-0246-0748-8299-BF69C9CF8F7C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3967163" y="3673475"/>
            <a:ext cx="18669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>
                <a:latin typeface="Helvetica" pitchFamily="2" charset="0"/>
              </a:rPr>
              <a:t>female</a:t>
            </a:r>
          </a:p>
          <a:p>
            <a:pPr algn="ctr"/>
            <a:r>
              <a:rPr lang="en-US" altLang="en-US" sz="2800">
                <a:latin typeface="Helvetica" pitchFamily="2" charset="0"/>
              </a:rPr>
              <a:t>gametes</a:t>
            </a:r>
          </a:p>
        </p:txBody>
      </p:sp>
      <p:sp>
        <p:nvSpPr>
          <p:cNvPr id="29703" name="Text Box 11">
            <a:extLst>
              <a:ext uri="{FF2B5EF4-FFF2-40B4-BE49-F238E27FC236}">
                <a16:creationId xmlns:a16="http://schemas.microsoft.com/office/drawing/2014/main" id="{96FCE3C9-42EA-F742-A5F2-4B811369D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6313" y="242728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>
              <a:latin typeface="Helvetica" pitchFamily="2" charset="0"/>
            </a:endParaRPr>
          </a:p>
        </p:txBody>
      </p:sp>
      <p:sp>
        <p:nvSpPr>
          <p:cNvPr id="29704" name="Text Box 12">
            <a:extLst>
              <a:ext uri="{FF2B5EF4-FFF2-40B4-BE49-F238E27FC236}">
                <a16:creationId xmlns:a16="http://schemas.microsoft.com/office/drawing/2014/main" id="{A59FBA08-BF25-EE43-948B-B63B0D8BD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3775" y="3021013"/>
            <a:ext cx="28194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4000">
                <a:latin typeface="Helvetica" pitchFamily="2" charset="0"/>
              </a:rPr>
              <a:t>PP	    Pp</a:t>
            </a:r>
          </a:p>
          <a:p>
            <a:pPr>
              <a:spcBef>
                <a:spcPct val="50000"/>
              </a:spcBef>
            </a:pPr>
            <a:endParaRPr lang="en-US" altLang="en-US" sz="4000">
              <a:latin typeface="Helvetica" pitchFamily="2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4000">
                <a:latin typeface="Helvetica" pitchFamily="2" charset="0"/>
              </a:rPr>
              <a:t>Pp       pp	</a:t>
            </a:r>
          </a:p>
        </p:txBody>
      </p:sp>
      <p:sp>
        <p:nvSpPr>
          <p:cNvPr id="29705" name="Text Box 16">
            <a:extLst>
              <a:ext uri="{FF2B5EF4-FFF2-40B4-BE49-F238E27FC236}">
                <a16:creationId xmlns:a16="http://schemas.microsoft.com/office/drawing/2014/main" id="{FEA0D9B5-876E-DF4B-B79D-ED7944639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9038" y="2400300"/>
            <a:ext cx="390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Helvetica" pitchFamily="2" charset="0"/>
              </a:rPr>
              <a:t>P</a:t>
            </a:r>
          </a:p>
        </p:txBody>
      </p:sp>
      <p:sp>
        <p:nvSpPr>
          <p:cNvPr id="29706" name="Rectangle 17">
            <a:extLst>
              <a:ext uri="{FF2B5EF4-FFF2-40B4-BE49-F238E27FC236}">
                <a16:creationId xmlns:a16="http://schemas.microsoft.com/office/drawing/2014/main" id="{554863DB-C8CC-4E40-8E5C-7F628014B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6388" y="3352800"/>
            <a:ext cx="390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Helvetica" pitchFamily="2" charset="0"/>
              </a:rPr>
              <a:t>P</a:t>
            </a:r>
          </a:p>
        </p:txBody>
      </p:sp>
      <p:sp>
        <p:nvSpPr>
          <p:cNvPr id="29707" name="Text Box 18">
            <a:extLst>
              <a:ext uri="{FF2B5EF4-FFF2-40B4-BE49-F238E27FC236}">
                <a16:creationId xmlns:a16="http://schemas.microsoft.com/office/drawing/2014/main" id="{A41E66CD-CB64-324D-81F6-9101ACF91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6513" y="2400300"/>
            <a:ext cx="371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Helvetica" pitchFamily="2" charset="0"/>
              </a:rPr>
              <a:t>p</a:t>
            </a:r>
          </a:p>
        </p:txBody>
      </p:sp>
      <p:sp>
        <p:nvSpPr>
          <p:cNvPr id="29708" name="Rectangle 19">
            <a:extLst>
              <a:ext uri="{FF2B5EF4-FFF2-40B4-BE49-F238E27FC236}">
                <a16:creationId xmlns:a16="http://schemas.microsoft.com/office/drawing/2014/main" id="{FA7CB723-E648-9144-87B1-D00C12F5C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75" y="4713288"/>
            <a:ext cx="371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Helvetica" pitchFamily="2" charset="0"/>
              </a:rPr>
              <a:t>p</a:t>
            </a:r>
          </a:p>
        </p:txBody>
      </p:sp>
      <p:pic>
        <p:nvPicPr>
          <p:cNvPr id="29709" name="Picture 1">
            <a:extLst>
              <a:ext uri="{FF2B5EF4-FFF2-40B4-BE49-F238E27FC236}">
                <a16:creationId xmlns:a16="http://schemas.microsoft.com/office/drawing/2014/main" id="{9881EDB9-AD6C-5043-98C6-EBBCA3A91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357188"/>
            <a:ext cx="2019300" cy="356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16114261-D23A-7A45-A2BA-3BB0DBECF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5622925"/>
            <a:ext cx="4330700" cy="9540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Genotypic ratio: ____ Phenotypic ratio: ____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463C04-32E1-A345-6405-D4085B5D3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4673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1DD7EB-8C85-61EA-8106-A150597FF363}"/>
              </a:ext>
            </a:extLst>
          </p:cNvPr>
          <p:cNvSpPr txBox="1"/>
          <p:nvPr/>
        </p:nvSpPr>
        <p:spPr>
          <a:xfrm>
            <a:off x="5334000" y="2684463"/>
            <a:ext cx="3614738" cy="3786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Do F2 Punnett Square!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b="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What is the </a:t>
            </a:r>
            <a:r>
              <a:rPr lang="en-US" sz="2000" b="0" u="sng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phenotypic</a:t>
            </a:r>
            <a:r>
              <a:rPr lang="en-US" sz="2000" b="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ratio of the F2 progeny?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b="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What is the </a:t>
            </a:r>
            <a:r>
              <a:rPr lang="en-US" sz="2000" b="0" u="sng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genotypic</a:t>
            </a:r>
            <a:r>
              <a:rPr lang="en-US" sz="2000" b="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ratio of the F2 progeny?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b="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What is the chance of seeing the dominant phenotype?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b="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What is chance of seeing recessive phenotype?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b="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What is the chance for each genotype?</a:t>
            </a:r>
          </a:p>
        </p:txBody>
      </p:sp>
    </p:spTree>
    <p:extLst>
      <p:ext uri="{BB962C8B-B14F-4D97-AF65-F5344CB8AC3E}">
        <p14:creationId xmlns:p14="http://schemas.microsoft.com/office/powerpoint/2010/main" val="351050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Content Placeholder 2">
            <a:extLst>
              <a:ext uri="{FF2B5EF4-FFF2-40B4-BE49-F238E27FC236}">
                <a16:creationId xmlns:a16="http://schemas.microsoft.com/office/drawing/2014/main" id="{5594157C-EB2A-5E47-B987-7FA2E03ECF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228600"/>
            <a:ext cx="8534400" cy="554038"/>
          </a:xfrm>
        </p:spPr>
        <p:txBody>
          <a:bodyPr/>
          <a:lstStyle/>
          <a:p>
            <a:pPr marL="0" indent="0" algn="ctr">
              <a:buFontTx/>
              <a:buNone/>
            </a:pPr>
            <a:r>
              <a:rPr lang="en-US" altLang="en-US" b="1" dirty="0"/>
              <a:t>List of Possible Diseases to Study</a:t>
            </a:r>
          </a:p>
        </p:txBody>
      </p:sp>
      <p:pic>
        <p:nvPicPr>
          <p:cNvPr id="6146" name="Picture 4">
            <a:extLst>
              <a:ext uri="{FF2B5EF4-FFF2-40B4-BE49-F238E27FC236}">
                <a16:creationId xmlns:a16="http://schemas.microsoft.com/office/drawing/2014/main" id="{DC0194F8-B11B-024A-88B5-07C1BAB17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460500"/>
            <a:ext cx="828040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07CE6D4-75F2-C248-9EA3-2A4EA5419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838" y="2292350"/>
            <a:ext cx="7270750" cy="4302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200">
                <a:solidFill>
                  <a:srgbClr val="FF0000"/>
                </a:solidFill>
                <a:latin typeface="Helvetica" pitchFamily="2" charset="0"/>
              </a:rPr>
              <a:t>Use the letter representing the </a:t>
            </a:r>
            <a:r>
              <a:rPr lang="en-US" altLang="en-US" sz="2200" u="sng">
                <a:solidFill>
                  <a:srgbClr val="FF0000"/>
                </a:solidFill>
                <a:latin typeface="Helvetica" pitchFamily="2" charset="0"/>
              </a:rPr>
              <a:t>dominant</a:t>
            </a:r>
            <a:r>
              <a:rPr lang="en-US" altLang="en-US" sz="2200">
                <a:solidFill>
                  <a:srgbClr val="FF0000"/>
                </a:solidFill>
                <a:latin typeface="Helvetica" pitchFamily="2" charset="0"/>
              </a:rPr>
              <a:t> phenotype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FD6BF8-C36E-4D49-934C-6F2F0F5B5311}"/>
              </a:ext>
            </a:extLst>
          </p:cNvPr>
          <p:cNvSpPr/>
          <p:nvPr/>
        </p:nvSpPr>
        <p:spPr>
          <a:xfrm>
            <a:off x="5148263" y="4843463"/>
            <a:ext cx="523875" cy="287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CBA07B-AE81-2A4D-BECD-4B1D91F7F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270250"/>
            <a:ext cx="3160713" cy="23082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>
                <a:latin typeface="Helvetica" pitchFamily="2" charset="0"/>
              </a:rPr>
              <a:t>We know the phenotypes but not the genotype of the purple flower. </a:t>
            </a:r>
          </a:p>
          <a:p>
            <a:pPr algn="ctr"/>
            <a:endParaRPr lang="en-US" altLang="en-US" sz="1800">
              <a:latin typeface="Helvetica" pitchFamily="2" charset="0"/>
            </a:endParaRPr>
          </a:p>
          <a:p>
            <a:pPr algn="ctr"/>
            <a:r>
              <a:rPr lang="en-US" altLang="en-US" sz="1800">
                <a:latin typeface="Helvetica" pitchFamily="2" charset="0"/>
              </a:rPr>
              <a:t>Do a TEST CROSS!!!</a:t>
            </a:r>
          </a:p>
          <a:p>
            <a:pPr algn="ctr"/>
            <a:r>
              <a:rPr lang="en-US" altLang="en-US" sz="1800" b="0">
                <a:latin typeface="Helvetica" pitchFamily="2" charset="0"/>
              </a:rPr>
              <a:t>Cross it to a known genotype (like a true breeding white flower)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82C7B20B-ABFF-5F40-9B17-7BC03E4E3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13" y="333375"/>
            <a:ext cx="8077200" cy="5238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dirty="0">
                <a:solidFill>
                  <a:schemeClr val="tx1"/>
                </a:solidFill>
                <a:cs typeface="Arial"/>
              </a:rPr>
              <a:t>Dominant and Recessive Traits</a:t>
            </a:r>
            <a:endParaRPr lang="en-US" sz="2800" u="sng" dirty="0">
              <a:solidFill>
                <a:schemeClr val="tx1"/>
              </a:solidFill>
              <a:cs typeface="Arial"/>
            </a:endParaRPr>
          </a:p>
        </p:txBody>
      </p:sp>
      <p:pic>
        <p:nvPicPr>
          <p:cNvPr id="26629" name="Picture 8">
            <a:extLst>
              <a:ext uri="{FF2B5EF4-FFF2-40B4-BE49-F238E27FC236}">
                <a16:creationId xmlns:a16="http://schemas.microsoft.com/office/drawing/2014/main" id="{6DA0201C-A353-C24B-B7A3-D2D398596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148013"/>
            <a:ext cx="5041900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Box 14">
            <a:extLst>
              <a:ext uri="{FF2B5EF4-FFF2-40B4-BE49-F238E27FC236}">
                <a16:creationId xmlns:a16="http://schemas.microsoft.com/office/drawing/2014/main" id="{42CC3F3B-F76A-5547-B794-6F53B9EED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5825" y="5410200"/>
            <a:ext cx="4191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Helvetica" pitchFamily="2" charset="0"/>
              </a:rPr>
              <a:t>What would the two different predicted outcomes be?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A153F1-59DE-564A-AF5A-F2848B9BD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38" y="1008063"/>
            <a:ext cx="3903662" cy="1108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200">
                <a:latin typeface="Helvetica" pitchFamily="2" charset="0"/>
              </a:rPr>
              <a:t>Dominant</a:t>
            </a:r>
          </a:p>
          <a:p>
            <a:pPr algn="ctr"/>
            <a:r>
              <a:rPr lang="en-US" altLang="en-US" sz="2200" b="0">
                <a:latin typeface="Helvetica" pitchFamily="2" charset="0"/>
              </a:rPr>
              <a:t>The expressed trait in the F1 generation (capital letter)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650AA3-3AC4-0648-8B7F-0F6110B81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1008063"/>
            <a:ext cx="4767263" cy="1108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200">
                <a:latin typeface="Helvetica" pitchFamily="2" charset="0"/>
              </a:rPr>
              <a:t>Recessive</a:t>
            </a:r>
          </a:p>
          <a:p>
            <a:pPr algn="ctr"/>
            <a:r>
              <a:rPr lang="en-US" altLang="en-US" sz="2200" b="0">
                <a:latin typeface="Helvetica" pitchFamily="2" charset="0"/>
              </a:rPr>
              <a:t>The hidden trait in the F1 generation  </a:t>
            </a:r>
          </a:p>
          <a:p>
            <a:pPr algn="ctr"/>
            <a:r>
              <a:rPr lang="en-US" altLang="en-US" sz="2200" b="0">
                <a:latin typeface="Helvetica" pitchFamily="2" charset="0"/>
              </a:rPr>
              <a:t>(lowercase letter)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26630" grpId="0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0">
            <a:extLst>
              <a:ext uri="{FF2B5EF4-FFF2-40B4-BE49-F238E27FC236}">
                <a16:creationId xmlns:a16="http://schemas.microsoft.com/office/drawing/2014/main" id="{8C73F947-B3E5-6A4A-882E-8D9652942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13" y="333375"/>
            <a:ext cx="8077200" cy="5238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dirty="0">
                <a:solidFill>
                  <a:schemeClr val="tx1"/>
                </a:solidFill>
                <a:cs typeface="Arial"/>
              </a:rPr>
              <a:t>Dihybrid Crosses: Two genes/traits involved</a:t>
            </a:r>
            <a:endParaRPr lang="en-US" sz="2800" u="sng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9A9CD6-40E1-EA4A-95AC-D8DEC7BA8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022350"/>
            <a:ext cx="8659813" cy="1754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dirty="0">
                <a:latin typeface="Helvetica" pitchFamily="2" charset="0"/>
              </a:rPr>
              <a:t>What would the gametes be for the following pea genotypes: </a:t>
            </a:r>
          </a:p>
          <a:p>
            <a:pPr>
              <a:buFont typeface="Times New Roman" panose="02020603050405020304" pitchFamily="18" charset="0"/>
              <a:buAutoNum type="arabicPeriod"/>
            </a:pPr>
            <a:r>
              <a:rPr lang="en-US" altLang="en-US" sz="1800" b="0" dirty="0">
                <a:latin typeface="Helvetica" pitchFamily="2" charset="0"/>
              </a:rPr>
              <a:t> Smooth yellow (SSYY) </a:t>
            </a:r>
            <a:r>
              <a:rPr lang="en-US" altLang="en-US" sz="1800" b="0" dirty="0">
                <a:latin typeface="Helvetica" pitchFamily="2" charset="0"/>
                <a:sym typeface="Wingdings" pitchFamily="2" charset="2"/>
              </a:rPr>
              <a:t></a:t>
            </a:r>
            <a:endParaRPr lang="en-US" altLang="en-US" sz="1800" b="0" dirty="0">
              <a:latin typeface="Helvetica" pitchFamily="2" charset="0"/>
            </a:endParaRPr>
          </a:p>
          <a:p>
            <a:pPr>
              <a:buFont typeface="Times New Roman" panose="02020603050405020304" pitchFamily="18" charset="0"/>
              <a:buAutoNum type="arabicPeriod"/>
            </a:pPr>
            <a:r>
              <a:rPr lang="en-US" altLang="en-US" sz="1800" b="0" dirty="0">
                <a:latin typeface="Helvetica" pitchFamily="2" charset="0"/>
              </a:rPr>
              <a:t> Wrinkled green (</a:t>
            </a:r>
            <a:r>
              <a:rPr lang="en-US" altLang="en-US" sz="1800" b="0" dirty="0" err="1">
                <a:latin typeface="Helvetica" pitchFamily="2" charset="0"/>
              </a:rPr>
              <a:t>ssyy</a:t>
            </a:r>
            <a:r>
              <a:rPr lang="en-US" altLang="en-US" sz="1800" b="0" dirty="0">
                <a:latin typeface="Helvetica" pitchFamily="2" charset="0"/>
              </a:rPr>
              <a:t>) </a:t>
            </a:r>
            <a:r>
              <a:rPr lang="en-US" altLang="en-US" sz="1800" b="0" dirty="0">
                <a:latin typeface="Helvetica" pitchFamily="2" charset="0"/>
                <a:sym typeface="Wingdings" pitchFamily="2" charset="2"/>
              </a:rPr>
              <a:t></a:t>
            </a:r>
            <a:endParaRPr lang="en-US" altLang="en-US" sz="1800" b="0" dirty="0">
              <a:latin typeface="Helvetica" pitchFamily="2" charset="0"/>
            </a:endParaRPr>
          </a:p>
          <a:p>
            <a:pPr>
              <a:buFont typeface="Times New Roman" panose="02020603050405020304" pitchFamily="18" charset="0"/>
              <a:buAutoNum type="arabicPeriod"/>
            </a:pPr>
            <a:r>
              <a:rPr lang="en-US" altLang="en-US" sz="1800" b="0" dirty="0">
                <a:latin typeface="Helvetica" pitchFamily="2" charset="0"/>
              </a:rPr>
              <a:t> Wrinkled yellow (</a:t>
            </a:r>
            <a:r>
              <a:rPr lang="en-US" altLang="en-US" sz="1800" b="0" dirty="0" err="1">
                <a:latin typeface="Helvetica" pitchFamily="2" charset="0"/>
              </a:rPr>
              <a:t>ssYY</a:t>
            </a:r>
            <a:r>
              <a:rPr lang="en-US" altLang="en-US" sz="1800" b="0" dirty="0">
                <a:latin typeface="Helvetica" pitchFamily="2" charset="0"/>
              </a:rPr>
              <a:t>) </a:t>
            </a:r>
            <a:r>
              <a:rPr lang="en-US" altLang="en-US" sz="1800" b="0" dirty="0">
                <a:latin typeface="Helvetica" pitchFamily="2" charset="0"/>
                <a:sym typeface="Wingdings" pitchFamily="2" charset="2"/>
              </a:rPr>
              <a:t></a:t>
            </a:r>
            <a:endParaRPr lang="en-US" altLang="en-US" sz="1800" b="0" dirty="0">
              <a:latin typeface="Helvetica" pitchFamily="2" charset="0"/>
            </a:endParaRPr>
          </a:p>
          <a:p>
            <a:pPr>
              <a:buFont typeface="Times New Roman" panose="02020603050405020304" pitchFamily="18" charset="0"/>
              <a:buAutoNum type="arabicPeriod"/>
            </a:pPr>
            <a:r>
              <a:rPr lang="en-US" altLang="en-US" sz="1800" b="0" dirty="0">
                <a:latin typeface="Helvetica" pitchFamily="2" charset="0"/>
              </a:rPr>
              <a:t> Smooth green (</a:t>
            </a:r>
            <a:r>
              <a:rPr lang="en-US" altLang="en-US" sz="1800" b="0" dirty="0" err="1">
                <a:latin typeface="Helvetica" pitchFamily="2" charset="0"/>
              </a:rPr>
              <a:t>SSyy</a:t>
            </a:r>
            <a:r>
              <a:rPr lang="en-US" altLang="en-US" sz="1800" b="0" dirty="0">
                <a:latin typeface="Helvetica" pitchFamily="2" charset="0"/>
              </a:rPr>
              <a:t>) </a:t>
            </a:r>
            <a:r>
              <a:rPr lang="en-US" altLang="en-US" sz="1800" b="0" dirty="0">
                <a:latin typeface="Helvetica" pitchFamily="2" charset="0"/>
                <a:sym typeface="Wingdings" pitchFamily="2" charset="2"/>
              </a:rPr>
              <a:t></a:t>
            </a:r>
            <a:endParaRPr lang="en-US" altLang="en-US" sz="1800" b="0" dirty="0">
              <a:latin typeface="Helvetica" pitchFamily="2" charset="0"/>
            </a:endParaRPr>
          </a:p>
          <a:p>
            <a:pPr>
              <a:buFont typeface="Times New Roman" panose="02020603050405020304" pitchFamily="18" charset="0"/>
              <a:buAutoNum type="arabicPeriod"/>
            </a:pPr>
            <a:r>
              <a:rPr lang="en-US" altLang="en-US" sz="1800" b="0" dirty="0">
                <a:latin typeface="Helvetica" pitchFamily="2" charset="0"/>
              </a:rPr>
              <a:t> Smooth yellow (</a:t>
            </a:r>
            <a:r>
              <a:rPr lang="en-US" altLang="en-US" sz="1800" b="0" dirty="0" err="1">
                <a:latin typeface="Helvetica" pitchFamily="2" charset="0"/>
              </a:rPr>
              <a:t>SsYy</a:t>
            </a:r>
            <a:r>
              <a:rPr lang="en-US" altLang="en-US" sz="1800" b="0" dirty="0">
                <a:latin typeface="Helvetica" pitchFamily="2" charset="0"/>
              </a:rPr>
              <a:t>) </a:t>
            </a:r>
            <a:r>
              <a:rPr lang="en-US" altLang="en-US" sz="1800" b="0" dirty="0">
                <a:latin typeface="Helvetica" pitchFamily="2" charset="0"/>
                <a:sym typeface="Wingdings" pitchFamily="2" charset="2"/>
              </a:rPr>
              <a:t></a:t>
            </a:r>
            <a:endParaRPr lang="en-US" altLang="en-US" sz="1800" b="0" dirty="0">
              <a:latin typeface="Helvetica" pitchFamily="2" charset="0"/>
            </a:endParaRPr>
          </a:p>
        </p:txBody>
      </p:sp>
      <p:grpSp>
        <p:nvGrpSpPr>
          <p:cNvPr id="27652" name="Group 51">
            <a:extLst>
              <a:ext uri="{FF2B5EF4-FFF2-40B4-BE49-F238E27FC236}">
                <a16:creationId xmlns:a16="http://schemas.microsoft.com/office/drawing/2014/main" id="{8612FD74-6596-AF46-A5B4-8EE16748EB5E}"/>
              </a:ext>
            </a:extLst>
          </p:cNvPr>
          <p:cNvGrpSpPr>
            <a:grpSpLocks/>
          </p:cNvGrpSpPr>
          <p:nvPr/>
        </p:nvGrpSpPr>
        <p:grpSpPr bwMode="auto">
          <a:xfrm>
            <a:off x="290513" y="2895600"/>
            <a:ext cx="9082087" cy="3533775"/>
            <a:chOff x="14288" y="1322929"/>
            <a:chExt cx="10135628" cy="4849271"/>
          </a:xfrm>
        </p:grpSpPr>
        <p:pic>
          <p:nvPicPr>
            <p:cNvPr id="37893" name="Picture 1" descr="03p053_f10a_U.jpg">
              <a:extLst>
                <a:ext uri="{FF2B5EF4-FFF2-40B4-BE49-F238E27FC236}">
                  <a16:creationId xmlns:a16="http://schemas.microsoft.com/office/drawing/2014/main" id="{CCED2C33-155D-8342-A4C8-DBF7E35E6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50" y="2214563"/>
              <a:ext cx="8566150" cy="3957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894" name="Text Box 6">
              <a:extLst>
                <a:ext uri="{FF2B5EF4-FFF2-40B4-BE49-F238E27FC236}">
                  <a16:creationId xmlns:a16="http://schemas.microsoft.com/office/drawing/2014/main" id="{16931DF1-C466-834C-9F9F-5C4CFC5488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1761" y="1322929"/>
              <a:ext cx="1262062" cy="506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P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1</a:t>
              </a:r>
              <a:r>
                <a:rPr lang="en-US" altLang="en-US" sz="1800">
                  <a:latin typeface="Arial" panose="020B0604020202020204" pitchFamily="34" charset="0"/>
                </a:rPr>
                <a:t> cross</a:t>
              </a:r>
            </a:p>
          </p:txBody>
        </p:sp>
        <p:sp>
          <p:nvSpPr>
            <p:cNvPr id="37895" name="Text Box 7">
              <a:extLst>
                <a:ext uri="{FF2B5EF4-FFF2-40B4-BE49-F238E27FC236}">
                  <a16:creationId xmlns:a16="http://schemas.microsoft.com/office/drawing/2014/main" id="{5D86B5D6-64C4-F34F-B8FB-D9A474A1F6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830" y="2187935"/>
              <a:ext cx="1083092" cy="464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i="1">
                  <a:latin typeface="Arial" panose="020B0604020202020204" pitchFamily="34" charset="0"/>
                </a:rPr>
                <a:t>SSYY</a:t>
              </a:r>
            </a:p>
          </p:txBody>
        </p:sp>
        <p:sp>
          <p:nvSpPr>
            <p:cNvPr id="37896" name="Text Box 8">
              <a:extLst>
                <a:ext uri="{FF2B5EF4-FFF2-40B4-BE49-F238E27FC236}">
                  <a16:creationId xmlns:a16="http://schemas.microsoft.com/office/drawing/2014/main" id="{E03C054E-4B3C-FC44-AE4D-77AE9278FD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4399" y="2159360"/>
              <a:ext cx="954487" cy="464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i="1">
                  <a:latin typeface="Arial" panose="020B0604020202020204" pitchFamily="34" charset="0"/>
                </a:rPr>
                <a:t>ssyy</a:t>
              </a:r>
            </a:p>
          </p:txBody>
        </p:sp>
        <p:sp>
          <p:nvSpPr>
            <p:cNvPr id="37897" name="Text Box 9">
              <a:extLst>
                <a:ext uri="{FF2B5EF4-FFF2-40B4-BE49-F238E27FC236}">
                  <a16:creationId xmlns:a16="http://schemas.microsoft.com/office/drawing/2014/main" id="{9AC85FE2-515B-6141-819C-E72B02B29D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1412" y="2170471"/>
              <a:ext cx="1018790" cy="464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i="1">
                  <a:latin typeface="Arial" panose="020B0604020202020204" pitchFamily="34" charset="0"/>
                </a:rPr>
                <a:t>ssYY</a:t>
              </a:r>
            </a:p>
          </p:txBody>
        </p:sp>
        <p:sp>
          <p:nvSpPr>
            <p:cNvPr id="37898" name="Text Box 10">
              <a:extLst>
                <a:ext uri="{FF2B5EF4-FFF2-40B4-BE49-F238E27FC236}">
                  <a16:creationId xmlns:a16="http://schemas.microsoft.com/office/drawing/2014/main" id="{E4F05D10-25AA-2943-89E4-CB26505D79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15276" y="2176821"/>
              <a:ext cx="1018789" cy="464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i="1">
                  <a:latin typeface="Arial" panose="020B0604020202020204" pitchFamily="34" charset="0"/>
                </a:rPr>
                <a:t>SSyy</a:t>
              </a:r>
            </a:p>
          </p:txBody>
        </p:sp>
        <p:sp>
          <p:nvSpPr>
            <p:cNvPr id="37899" name="Text Box 11">
              <a:extLst>
                <a:ext uri="{FF2B5EF4-FFF2-40B4-BE49-F238E27FC236}">
                  <a16:creationId xmlns:a16="http://schemas.microsoft.com/office/drawing/2014/main" id="{3F45234B-3DA0-B247-A140-35F472B312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88" y="2577575"/>
              <a:ext cx="2861067" cy="4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latin typeface="Arial" panose="020B0604020202020204" pitchFamily="34" charset="0"/>
                </a:rPr>
                <a:t>Smooth Yellow</a:t>
              </a:r>
            </a:p>
          </p:txBody>
        </p:sp>
        <p:sp>
          <p:nvSpPr>
            <p:cNvPr id="37900" name="Text Box 12">
              <a:extLst>
                <a:ext uri="{FF2B5EF4-FFF2-40B4-BE49-F238E27FC236}">
                  <a16:creationId xmlns:a16="http://schemas.microsoft.com/office/drawing/2014/main" id="{48054DCC-23BD-8F4D-8735-E0A9A3B12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0725" y="2697163"/>
              <a:ext cx="381000" cy="506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37901" name="Text Box 13">
              <a:extLst>
                <a:ext uri="{FF2B5EF4-FFF2-40B4-BE49-F238E27FC236}">
                  <a16:creationId xmlns:a16="http://schemas.microsoft.com/office/drawing/2014/main" id="{1844193B-F570-D64D-AB1F-8C0184092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9680" y="2588686"/>
              <a:ext cx="2822504" cy="4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latin typeface="Arial" panose="020B0604020202020204" pitchFamily="34" charset="0"/>
                </a:rPr>
                <a:t>wrinkled green</a:t>
              </a:r>
            </a:p>
          </p:txBody>
        </p:sp>
        <p:sp>
          <p:nvSpPr>
            <p:cNvPr id="37902" name="Text Box 14">
              <a:extLst>
                <a:ext uri="{FF2B5EF4-FFF2-40B4-BE49-F238E27FC236}">
                  <a16:creationId xmlns:a16="http://schemas.microsoft.com/office/drawing/2014/main" id="{BB7A3C46-73D7-5343-BAE0-D44012DB41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7209" y="2580341"/>
              <a:ext cx="2976766" cy="422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latin typeface="Arial" panose="020B0604020202020204" pitchFamily="34" charset="0"/>
                </a:rPr>
                <a:t>wrinkled Yellow</a:t>
              </a:r>
            </a:p>
          </p:txBody>
        </p:sp>
        <p:sp>
          <p:nvSpPr>
            <p:cNvPr id="37903" name="Text Box 16">
              <a:extLst>
                <a:ext uri="{FF2B5EF4-FFF2-40B4-BE49-F238E27FC236}">
                  <a16:creationId xmlns:a16="http://schemas.microsoft.com/office/drawing/2014/main" id="{5F42C422-CB30-A148-9BA8-B3E38E480F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3108" y="2577575"/>
              <a:ext cx="2706808" cy="4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latin typeface="Arial" panose="020B0604020202020204" pitchFamily="34" charset="0"/>
                </a:rPr>
                <a:t>Smooth green</a:t>
              </a:r>
            </a:p>
          </p:txBody>
        </p:sp>
        <p:sp>
          <p:nvSpPr>
            <p:cNvPr id="37904" name="Text Box 17">
              <a:extLst>
                <a:ext uri="{FF2B5EF4-FFF2-40B4-BE49-F238E27FC236}">
                  <a16:creationId xmlns:a16="http://schemas.microsoft.com/office/drawing/2014/main" id="{07D449DE-C193-1742-8F9B-C14E08AA6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1224" y="3187699"/>
              <a:ext cx="1747838" cy="886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latin typeface="Arial" panose="020B0604020202020204" pitchFamily="34" charset="0"/>
                </a:rPr>
                <a:t>Gamete formation</a:t>
              </a:r>
            </a:p>
          </p:txBody>
        </p:sp>
        <p:sp>
          <p:nvSpPr>
            <p:cNvPr id="37905" name="Text Box 18">
              <a:extLst>
                <a:ext uri="{FF2B5EF4-FFF2-40B4-BE49-F238E27FC236}">
                  <a16:creationId xmlns:a16="http://schemas.microsoft.com/office/drawing/2014/main" id="{2D954FB3-D075-8340-9C6D-8BC82FA35B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4913" y="3187699"/>
              <a:ext cx="1828800" cy="886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latin typeface="Arial" panose="020B0604020202020204" pitchFamily="34" charset="0"/>
                </a:rPr>
                <a:t>Gamete formation</a:t>
              </a:r>
            </a:p>
          </p:txBody>
        </p:sp>
        <p:sp>
          <p:nvSpPr>
            <p:cNvPr id="37906" name="Text Box 19">
              <a:extLst>
                <a:ext uri="{FF2B5EF4-FFF2-40B4-BE49-F238E27FC236}">
                  <a16:creationId xmlns:a16="http://schemas.microsoft.com/office/drawing/2014/main" id="{4DC9C319-E45E-DD49-98F2-4C3630BAC0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458" y="3824426"/>
              <a:ext cx="550861" cy="464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i="1">
                  <a:latin typeface="Arial" panose="020B0604020202020204" pitchFamily="34" charset="0"/>
                </a:rPr>
                <a:t>SY</a:t>
              </a:r>
            </a:p>
          </p:txBody>
        </p:sp>
        <p:sp>
          <p:nvSpPr>
            <p:cNvPr id="37907" name="Text Box 20">
              <a:extLst>
                <a:ext uri="{FF2B5EF4-FFF2-40B4-BE49-F238E27FC236}">
                  <a16:creationId xmlns:a16="http://schemas.microsoft.com/office/drawing/2014/main" id="{9ED21F43-AF2A-BE4A-B762-9DEF50B5FE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5334" y="3809938"/>
              <a:ext cx="500062" cy="464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i="1">
                  <a:latin typeface="Arial" panose="020B0604020202020204" pitchFamily="34" charset="0"/>
                </a:rPr>
                <a:t>sy</a:t>
              </a:r>
            </a:p>
          </p:txBody>
        </p:sp>
        <p:sp>
          <p:nvSpPr>
            <p:cNvPr id="37908" name="Text Box 21">
              <a:extLst>
                <a:ext uri="{FF2B5EF4-FFF2-40B4-BE49-F238E27FC236}">
                  <a16:creationId xmlns:a16="http://schemas.microsoft.com/office/drawing/2014/main" id="{708F4B8A-3749-4F4B-9C3F-44CF0AC246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4591" y="3837057"/>
              <a:ext cx="525463" cy="464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i="1">
                  <a:latin typeface="Arial" panose="020B0604020202020204" pitchFamily="34" charset="0"/>
                </a:rPr>
                <a:t>sY</a:t>
              </a:r>
            </a:p>
          </p:txBody>
        </p:sp>
        <p:sp>
          <p:nvSpPr>
            <p:cNvPr id="37909" name="Text Box 22">
              <a:extLst>
                <a:ext uri="{FF2B5EF4-FFF2-40B4-BE49-F238E27FC236}">
                  <a16:creationId xmlns:a16="http://schemas.microsoft.com/office/drawing/2014/main" id="{6F134CA5-663D-6446-8274-C740166A8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76455" y="3816490"/>
              <a:ext cx="525463" cy="464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i="1">
                  <a:latin typeface="Arial" panose="020B0604020202020204" pitchFamily="34" charset="0"/>
                </a:rPr>
                <a:t>Sy</a:t>
              </a:r>
            </a:p>
          </p:txBody>
        </p:sp>
        <p:sp>
          <p:nvSpPr>
            <p:cNvPr id="37910" name="Text Box 23">
              <a:extLst>
                <a:ext uri="{FF2B5EF4-FFF2-40B4-BE49-F238E27FC236}">
                  <a16:creationId xmlns:a16="http://schemas.microsoft.com/office/drawing/2014/main" id="{5D19FE82-8E24-1246-A250-40E950CF26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36" y="4462590"/>
              <a:ext cx="1992704" cy="506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Fertilization</a:t>
              </a:r>
            </a:p>
          </p:txBody>
        </p:sp>
        <p:sp>
          <p:nvSpPr>
            <p:cNvPr id="37911" name="Text Box 24">
              <a:extLst>
                <a:ext uri="{FF2B5EF4-FFF2-40B4-BE49-F238E27FC236}">
                  <a16:creationId xmlns:a16="http://schemas.microsoft.com/office/drawing/2014/main" id="{2E7B657D-69D7-4F48-94B4-DFD55BA458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12148" y="4481571"/>
              <a:ext cx="1844859" cy="506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Fertilization</a:t>
              </a:r>
            </a:p>
          </p:txBody>
        </p:sp>
        <p:sp>
          <p:nvSpPr>
            <p:cNvPr id="37912" name="Text Box 25">
              <a:extLst>
                <a:ext uri="{FF2B5EF4-FFF2-40B4-BE49-F238E27FC236}">
                  <a16:creationId xmlns:a16="http://schemas.microsoft.com/office/drawing/2014/main" id="{9150C0D4-DD39-8849-9E5A-499E997B94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4450" y="5651500"/>
              <a:ext cx="1123149" cy="464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i="1">
                  <a:latin typeface="Arial" panose="020B0604020202020204" pitchFamily="34" charset="0"/>
                </a:rPr>
                <a:t>SsYy</a:t>
              </a:r>
            </a:p>
          </p:txBody>
        </p:sp>
        <p:sp>
          <p:nvSpPr>
            <p:cNvPr id="37913" name="Text Box 26">
              <a:extLst>
                <a:ext uri="{FF2B5EF4-FFF2-40B4-BE49-F238E27FC236}">
                  <a16:creationId xmlns:a16="http://schemas.microsoft.com/office/drawing/2014/main" id="{AD9118A3-0FA4-144B-BC26-EAA5225086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5214938"/>
              <a:ext cx="3255624" cy="506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F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1</a:t>
              </a:r>
              <a:r>
                <a:rPr lang="en-US" altLang="en-US" sz="1800">
                  <a:latin typeface="Arial" panose="020B0604020202020204" pitchFamily="34" charset="0"/>
                </a:rPr>
                <a:t> = Smooth Yellow</a:t>
              </a:r>
            </a:p>
          </p:txBody>
        </p:sp>
        <p:sp>
          <p:nvSpPr>
            <p:cNvPr id="37914" name="Text Box 27">
              <a:extLst>
                <a:ext uri="{FF2B5EF4-FFF2-40B4-BE49-F238E27FC236}">
                  <a16:creationId xmlns:a16="http://schemas.microsoft.com/office/drawing/2014/main" id="{67226FF1-2C94-E849-BA75-AF7A95C91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5838" y="5651500"/>
              <a:ext cx="1249362" cy="506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F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1</a:t>
              </a:r>
              <a:r>
                <a:rPr lang="en-US" altLang="en-US" sz="1800">
                  <a:latin typeface="Arial" panose="020B0604020202020204" pitchFamily="34" charset="0"/>
                </a:rPr>
                <a:t> cross</a:t>
              </a:r>
            </a:p>
          </p:txBody>
        </p:sp>
        <p:sp>
          <p:nvSpPr>
            <p:cNvPr id="37915" name="Text Box 28">
              <a:extLst>
                <a:ext uri="{FF2B5EF4-FFF2-40B4-BE49-F238E27FC236}">
                  <a16:creationId xmlns:a16="http://schemas.microsoft.com/office/drawing/2014/main" id="{0A571522-4029-3341-8D58-A169C8E848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6513" y="4808537"/>
              <a:ext cx="1115670" cy="464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i="1">
                  <a:latin typeface="Arial" panose="020B0604020202020204" pitchFamily="34" charset="0"/>
                </a:rPr>
                <a:t>SsYy</a:t>
              </a:r>
            </a:p>
          </p:txBody>
        </p:sp>
        <p:sp>
          <p:nvSpPr>
            <p:cNvPr id="37916" name="Text Box 29">
              <a:extLst>
                <a:ext uri="{FF2B5EF4-FFF2-40B4-BE49-F238E27FC236}">
                  <a16:creationId xmlns:a16="http://schemas.microsoft.com/office/drawing/2014/main" id="{FAAC4156-B46B-0849-BDEE-1C8CF0C92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8613" y="5651500"/>
              <a:ext cx="1123148" cy="464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i="1">
                  <a:latin typeface="Arial" panose="020B0604020202020204" pitchFamily="34" charset="0"/>
                </a:rPr>
                <a:t>SsYy</a:t>
              </a:r>
            </a:p>
          </p:txBody>
        </p:sp>
        <p:sp>
          <p:nvSpPr>
            <p:cNvPr id="37917" name="Text Box 79">
              <a:extLst>
                <a:ext uri="{FF2B5EF4-FFF2-40B4-BE49-F238E27FC236}">
                  <a16:creationId xmlns:a16="http://schemas.microsoft.com/office/drawing/2014/main" id="{E20C32FC-C6E9-484F-ADCA-6F4D418F34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0123" y="1322929"/>
              <a:ext cx="1262062" cy="506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P</a:t>
              </a:r>
              <a:r>
                <a:rPr lang="en-US" altLang="en-US" sz="1800" baseline="-25000">
                  <a:latin typeface="Arial" panose="020B0604020202020204" pitchFamily="34" charset="0"/>
                </a:rPr>
                <a:t>1</a:t>
              </a:r>
              <a:r>
                <a:rPr lang="en-US" altLang="en-US" sz="1800">
                  <a:latin typeface="Arial" panose="020B0604020202020204" pitchFamily="34" charset="0"/>
                </a:rPr>
                <a:t> cross</a:t>
              </a:r>
            </a:p>
          </p:txBody>
        </p:sp>
        <p:sp>
          <p:nvSpPr>
            <p:cNvPr id="37918" name="Text Box 80">
              <a:extLst>
                <a:ext uri="{FF2B5EF4-FFF2-40B4-BE49-F238E27FC236}">
                  <a16:creationId xmlns:a16="http://schemas.microsoft.com/office/drawing/2014/main" id="{5FAE5CE6-E3BE-8441-96BD-DB81D2162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8475" y="2662238"/>
              <a:ext cx="381000" cy="506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37919" name="AutoShape 81">
              <a:extLst>
                <a:ext uri="{FF2B5EF4-FFF2-40B4-BE49-F238E27FC236}">
                  <a16:creationId xmlns:a16="http://schemas.microsoft.com/office/drawing/2014/main" id="{49898D63-AA56-3340-8D4C-6652B4947506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549400" y="1103313"/>
              <a:ext cx="241300" cy="1676400"/>
            </a:xfrm>
            <a:prstGeom prst="rightBrace">
              <a:avLst>
                <a:gd name="adj1" fmla="val 17754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7920" name="AutoShape 82">
              <a:extLst>
                <a:ext uri="{FF2B5EF4-FFF2-40B4-BE49-F238E27FC236}">
                  <a16:creationId xmlns:a16="http://schemas.microsoft.com/office/drawing/2014/main" id="{46054773-4E85-3F4D-B4EB-8C1C81E1EC32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965950" y="1103313"/>
              <a:ext cx="241300" cy="1676400"/>
            </a:xfrm>
            <a:prstGeom prst="rightBrace">
              <a:avLst>
                <a:gd name="adj1" fmla="val 17754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8CB2A40-8011-DA44-8667-1CB5D1B93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6825" y="6218238"/>
            <a:ext cx="2511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  <a:latin typeface="Helvetica" pitchFamily="2" charset="0"/>
              </a:rPr>
              <a:t>DO ON BOARD!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00EDE3E6-CF6D-6948-8926-3C534F58F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8" y="284163"/>
            <a:ext cx="8863012" cy="923925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Helvetica" pitchFamily="2" charset="0"/>
              </a:rPr>
              <a:t>Dihybrid cross Punnett square</a:t>
            </a:r>
            <a:br>
              <a:rPr lang="en-US" altLang="en-US">
                <a:solidFill>
                  <a:schemeClr val="tx1"/>
                </a:solidFill>
                <a:latin typeface="Helvetica" pitchFamily="2" charset="0"/>
              </a:rPr>
            </a:br>
            <a:r>
              <a:rPr lang="en-US" altLang="en-US">
                <a:solidFill>
                  <a:schemeClr val="tx1"/>
                </a:solidFill>
                <a:latin typeface="Helvetica" pitchFamily="2" charset="0"/>
              </a:rPr>
              <a:t>(</a:t>
            </a:r>
            <a:r>
              <a:rPr lang="en-US" altLang="en-US" sz="2400">
                <a:solidFill>
                  <a:schemeClr val="tx1"/>
                </a:solidFill>
                <a:latin typeface="Helvetica" pitchFamily="2" charset="0"/>
              </a:rPr>
              <a:t>illustrates independent assortment during meiosis)</a:t>
            </a:r>
          </a:p>
        </p:txBody>
      </p:sp>
      <p:grpSp>
        <p:nvGrpSpPr>
          <p:cNvPr id="39938" name="Group 3">
            <a:extLst>
              <a:ext uri="{FF2B5EF4-FFF2-40B4-BE49-F238E27FC236}">
                <a16:creationId xmlns:a16="http://schemas.microsoft.com/office/drawing/2014/main" id="{92A8F7D5-AD60-7645-8DD8-E66925E9B079}"/>
              </a:ext>
            </a:extLst>
          </p:cNvPr>
          <p:cNvGrpSpPr>
            <a:grpSpLocks/>
          </p:cNvGrpSpPr>
          <p:nvPr/>
        </p:nvGrpSpPr>
        <p:grpSpPr bwMode="auto">
          <a:xfrm>
            <a:off x="220663" y="1682750"/>
            <a:ext cx="5202237" cy="4959350"/>
            <a:chOff x="1213016" y="1719024"/>
            <a:chExt cx="5202847" cy="49593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3444AC-D95A-574B-A2E0-90D2F7FAFB1A}"/>
                </a:ext>
              </a:extLst>
            </p:cNvPr>
            <p:cNvSpPr/>
            <p:nvPr/>
          </p:nvSpPr>
          <p:spPr>
            <a:xfrm>
              <a:off x="1213016" y="1719024"/>
              <a:ext cx="5202847" cy="495935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9975" name="Group 55">
              <a:extLst>
                <a:ext uri="{FF2B5EF4-FFF2-40B4-BE49-F238E27FC236}">
                  <a16:creationId xmlns:a16="http://schemas.microsoft.com/office/drawing/2014/main" id="{2A0FEE37-F4E7-2046-9762-C28E39CF49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19988" y="1719024"/>
              <a:ext cx="4841875" cy="4648200"/>
              <a:chOff x="3286125" y="-28575"/>
              <a:chExt cx="4841875" cy="4648200"/>
            </a:xfrm>
          </p:grpSpPr>
          <p:pic>
            <p:nvPicPr>
              <p:cNvPr id="39976" name="Picture 1" descr="03p053_f10b_U.jpg">
                <a:extLst>
                  <a:ext uri="{FF2B5EF4-FFF2-40B4-BE49-F238E27FC236}">
                    <a16:creationId xmlns:a16="http://schemas.microsoft.com/office/drawing/2014/main" id="{405C4EBE-42AA-C540-9BF1-04C851DA7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6125" y="28575"/>
                <a:ext cx="4841875" cy="4591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977" name="Text Box 30">
                <a:extLst>
                  <a:ext uri="{FF2B5EF4-FFF2-40B4-BE49-F238E27FC236}">
                    <a16:creationId xmlns:a16="http://schemas.microsoft.com/office/drawing/2014/main" id="{13900BC7-838E-3A47-80F0-C8B9FD7D97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33863" y="788988"/>
                <a:ext cx="550862" cy="260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100" i="1">
                    <a:solidFill>
                      <a:srgbClr val="000000"/>
                    </a:solidFill>
                  </a:rPr>
                  <a:t>SY</a:t>
                </a:r>
              </a:p>
            </p:txBody>
          </p:sp>
          <p:sp>
            <p:nvSpPr>
              <p:cNvPr id="39978" name="Text Box 31">
                <a:extLst>
                  <a:ext uri="{FF2B5EF4-FFF2-40B4-BE49-F238E27FC236}">
                    <a16:creationId xmlns:a16="http://schemas.microsoft.com/office/drawing/2014/main" id="{4E2E71B5-E60E-E845-9E26-3CC8D1267C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24475" y="788988"/>
                <a:ext cx="525463" cy="260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100" i="1">
                    <a:solidFill>
                      <a:srgbClr val="000000"/>
                    </a:solidFill>
                  </a:rPr>
                  <a:t>Sy</a:t>
                </a:r>
              </a:p>
            </p:txBody>
          </p:sp>
          <p:sp>
            <p:nvSpPr>
              <p:cNvPr id="39979" name="Text Box 32">
                <a:extLst>
                  <a:ext uri="{FF2B5EF4-FFF2-40B4-BE49-F238E27FC236}">
                    <a16:creationId xmlns:a16="http://schemas.microsoft.com/office/drawing/2014/main" id="{5CCBA36D-872B-5D40-96DB-C191BC2CF8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81750" y="788988"/>
                <a:ext cx="525463" cy="260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100" i="1">
                    <a:solidFill>
                      <a:srgbClr val="000000"/>
                    </a:solidFill>
                  </a:rPr>
                  <a:t>sY</a:t>
                </a:r>
              </a:p>
            </p:txBody>
          </p:sp>
          <p:sp>
            <p:nvSpPr>
              <p:cNvPr id="39980" name="Text Box 33">
                <a:extLst>
                  <a:ext uri="{FF2B5EF4-FFF2-40B4-BE49-F238E27FC236}">
                    <a16:creationId xmlns:a16="http://schemas.microsoft.com/office/drawing/2014/main" id="{DAEACBF3-1F6C-BE4B-AD17-8CA28F7662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40613" y="788988"/>
                <a:ext cx="500062" cy="260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100" i="1">
                    <a:solidFill>
                      <a:srgbClr val="000000"/>
                    </a:solidFill>
                  </a:rPr>
                  <a:t>sy</a:t>
                </a:r>
              </a:p>
            </p:txBody>
          </p:sp>
          <p:sp>
            <p:nvSpPr>
              <p:cNvPr id="39981" name="Text Box 34">
                <a:extLst>
                  <a:ext uri="{FF2B5EF4-FFF2-40B4-BE49-F238E27FC236}">
                    <a16:creationId xmlns:a16="http://schemas.microsoft.com/office/drawing/2014/main" id="{75FF01E7-1CAB-F744-9889-48D1A7CCC2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2813" y="1400175"/>
                <a:ext cx="550862" cy="260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100" i="1">
                    <a:solidFill>
                      <a:srgbClr val="000000"/>
                    </a:solidFill>
                  </a:rPr>
                  <a:t>SY</a:t>
                </a:r>
              </a:p>
            </p:txBody>
          </p:sp>
          <p:sp>
            <p:nvSpPr>
              <p:cNvPr id="39982" name="Text Box 35">
                <a:extLst>
                  <a:ext uri="{FF2B5EF4-FFF2-40B4-BE49-F238E27FC236}">
                    <a16:creationId xmlns:a16="http://schemas.microsoft.com/office/drawing/2014/main" id="{9ECDD301-5B80-7346-83D8-BFC389990B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4938" y="1439863"/>
                <a:ext cx="914400" cy="53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r>
                  <a:rPr lang="en-US" altLang="en-US" sz="1200">
                    <a:solidFill>
                      <a:srgbClr val="000000"/>
                    </a:solidFill>
                  </a:rPr>
                  <a:t>SSYY Smooth Yellow</a:t>
                </a:r>
              </a:p>
            </p:txBody>
          </p:sp>
          <p:sp>
            <p:nvSpPr>
              <p:cNvPr id="39983" name="Text Box 36">
                <a:extLst>
                  <a:ext uri="{FF2B5EF4-FFF2-40B4-BE49-F238E27FC236}">
                    <a16:creationId xmlns:a16="http://schemas.microsoft.com/office/drawing/2014/main" id="{1F732B0B-1D42-1B45-B8EE-2C575313F8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4125" y="1439863"/>
                <a:ext cx="815975" cy="53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r>
                  <a:rPr lang="en-US" altLang="en-US" sz="1200" i="1">
                    <a:solidFill>
                      <a:srgbClr val="000000"/>
                    </a:solidFill>
                  </a:rPr>
                  <a:t>SSYy</a:t>
                </a:r>
                <a:r>
                  <a:rPr lang="en-US" altLang="en-US" sz="1200">
                    <a:solidFill>
                      <a:srgbClr val="000000"/>
                    </a:solidFill>
                  </a:rPr>
                  <a:t> Smooth Yellow</a:t>
                </a:r>
              </a:p>
            </p:txBody>
          </p:sp>
          <p:sp>
            <p:nvSpPr>
              <p:cNvPr id="39984" name="Text Box 37">
                <a:extLst>
                  <a:ext uri="{FF2B5EF4-FFF2-40B4-BE49-F238E27FC236}">
                    <a16:creationId xmlns:a16="http://schemas.microsoft.com/office/drawing/2014/main" id="{74A06944-E20A-E54E-9E57-757621AEEA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11863" y="1439863"/>
                <a:ext cx="957262" cy="53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r>
                  <a:rPr lang="en-US" altLang="en-US" sz="1200" i="1">
                    <a:solidFill>
                      <a:srgbClr val="000000"/>
                    </a:solidFill>
                  </a:rPr>
                  <a:t>SsYY </a:t>
                </a:r>
                <a:r>
                  <a:rPr lang="en-US" altLang="en-US" sz="1200">
                    <a:solidFill>
                      <a:srgbClr val="000000"/>
                    </a:solidFill>
                  </a:rPr>
                  <a:t>Smooth Yellow</a:t>
                </a:r>
              </a:p>
            </p:txBody>
          </p:sp>
          <p:sp>
            <p:nvSpPr>
              <p:cNvPr id="39985" name="Text Box 38">
                <a:extLst>
                  <a:ext uri="{FF2B5EF4-FFF2-40B4-BE49-F238E27FC236}">
                    <a16:creationId xmlns:a16="http://schemas.microsoft.com/office/drawing/2014/main" id="{9C44AA3C-6096-3A42-A160-B2B16EB7DE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53263" y="3127375"/>
                <a:ext cx="1008062" cy="53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r>
                  <a:rPr lang="en-US" altLang="en-US" sz="1200" i="1">
                    <a:solidFill>
                      <a:srgbClr val="000000"/>
                    </a:solidFill>
                  </a:rPr>
                  <a:t>SsYy </a:t>
                </a:r>
                <a:r>
                  <a:rPr lang="en-US" altLang="en-US" sz="1200">
                    <a:solidFill>
                      <a:srgbClr val="000000"/>
                    </a:solidFill>
                  </a:rPr>
                  <a:t>Smooth Yellow</a:t>
                </a:r>
              </a:p>
            </p:txBody>
          </p:sp>
          <p:sp>
            <p:nvSpPr>
              <p:cNvPr id="39986" name="Text Box 39">
                <a:extLst>
                  <a:ext uri="{FF2B5EF4-FFF2-40B4-BE49-F238E27FC236}">
                    <a16:creationId xmlns:a16="http://schemas.microsoft.com/office/drawing/2014/main" id="{28F3FEC5-E1B9-414E-9C25-192AA6E677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71863" y="2236788"/>
                <a:ext cx="525462" cy="260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100" i="1">
                    <a:solidFill>
                      <a:srgbClr val="000000"/>
                    </a:solidFill>
                  </a:rPr>
                  <a:t>Sy</a:t>
                </a:r>
              </a:p>
            </p:txBody>
          </p:sp>
          <p:sp>
            <p:nvSpPr>
              <p:cNvPr id="39987" name="Text Box 40">
                <a:extLst>
                  <a:ext uri="{FF2B5EF4-FFF2-40B4-BE49-F238E27FC236}">
                    <a16:creationId xmlns:a16="http://schemas.microsoft.com/office/drawing/2014/main" id="{10C16C88-F3CE-D14A-B048-191FB166D4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13188" y="2289175"/>
                <a:ext cx="1014412" cy="53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r>
                  <a:rPr lang="en-US" altLang="en-US" sz="1200" i="1">
                    <a:solidFill>
                      <a:srgbClr val="000000"/>
                    </a:solidFill>
                  </a:rPr>
                  <a:t>SSYy </a:t>
                </a:r>
                <a:r>
                  <a:rPr lang="en-US" altLang="en-US" sz="1200">
                    <a:solidFill>
                      <a:srgbClr val="000000"/>
                    </a:solidFill>
                  </a:rPr>
                  <a:t>Smooth Yellow</a:t>
                </a:r>
              </a:p>
            </p:txBody>
          </p:sp>
          <p:sp>
            <p:nvSpPr>
              <p:cNvPr id="39988" name="Text Box 41">
                <a:extLst>
                  <a:ext uri="{FF2B5EF4-FFF2-40B4-BE49-F238E27FC236}">
                    <a16:creationId xmlns:a16="http://schemas.microsoft.com/office/drawing/2014/main" id="{191953B7-13AC-954F-87E7-A66CB1A988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79988" y="2289175"/>
                <a:ext cx="938212" cy="53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r>
                  <a:rPr lang="en-US" altLang="en-US" sz="1200" i="1">
                    <a:solidFill>
                      <a:srgbClr val="000000"/>
                    </a:solidFill>
                  </a:rPr>
                  <a:t>SSyy</a:t>
                </a:r>
                <a:r>
                  <a:rPr lang="en-US" altLang="en-US" sz="1200">
                    <a:solidFill>
                      <a:srgbClr val="000000"/>
                    </a:solidFill>
                  </a:rPr>
                  <a:t> Smooth green</a:t>
                </a:r>
              </a:p>
            </p:txBody>
          </p:sp>
          <p:sp>
            <p:nvSpPr>
              <p:cNvPr id="39989" name="Text Box 42">
                <a:extLst>
                  <a:ext uri="{FF2B5EF4-FFF2-40B4-BE49-F238E27FC236}">
                    <a16:creationId xmlns:a16="http://schemas.microsoft.com/office/drawing/2014/main" id="{B66E55B6-EC42-3F4B-8085-256ADACE25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9950" y="2289175"/>
                <a:ext cx="1155700" cy="53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r>
                  <a:rPr lang="en-US" altLang="en-US" sz="1200" i="1">
                    <a:solidFill>
                      <a:srgbClr val="000000"/>
                    </a:solidFill>
                  </a:rPr>
                  <a:t>SsYy </a:t>
                </a:r>
                <a:r>
                  <a:rPr lang="en-US" altLang="en-US" sz="1200">
                    <a:solidFill>
                      <a:srgbClr val="000000"/>
                    </a:solidFill>
                  </a:rPr>
                  <a:t>Smooth Yellow</a:t>
                </a:r>
              </a:p>
            </p:txBody>
          </p:sp>
          <p:sp>
            <p:nvSpPr>
              <p:cNvPr id="39990" name="Text Box 43">
                <a:extLst>
                  <a:ext uri="{FF2B5EF4-FFF2-40B4-BE49-F238E27FC236}">
                    <a16:creationId xmlns:a16="http://schemas.microsoft.com/office/drawing/2014/main" id="{F242F2C2-E46F-EB46-8D54-85698ED4E4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61213" y="2289175"/>
                <a:ext cx="838200" cy="53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r>
                  <a:rPr lang="en-US" altLang="en-US" sz="1200" i="1">
                    <a:solidFill>
                      <a:srgbClr val="000000"/>
                    </a:solidFill>
                  </a:rPr>
                  <a:t>Ssyy </a:t>
                </a:r>
                <a:r>
                  <a:rPr lang="en-US" altLang="en-US" sz="1200">
                    <a:solidFill>
                      <a:srgbClr val="000000"/>
                    </a:solidFill>
                  </a:rPr>
                  <a:t>Smooth green</a:t>
                </a:r>
              </a:p>
            </p:txBody>
          </p:sp>
          <p:sp>
            <p:nvSpPr>
              <p:cNvPr id="39991" name="Text Box 45">
                <a:extLst>
                  <a:ext uri="{FF2B5EF4-FFF2-40B4-BE49-F238E27FC236}">
                    <a16:creationId xmlns:a16="http://schemas.microsoft.com/office/drawing/2014/main" id="{359C5D79-37EB-BF4F-A0CF-29D58A1A3B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9163" y="3082925"/>
                <a:ext cx="525462" cy="260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100" i="1">
                    <a:solidFill>
                      <a:srgbClr val="000000"/>
                    </a:solidFill>
                  </a:rPr>
                  <a:t>sY</a:t>
                </a:r>
              </a:p>
            </p:txBody>
          </p:sp>
          <p:sp>
            <p:nvSpPr>
              <p:cNvPr id="39992" name="Text Box 46">
                <a:extLst>
                  <a:ext uri="{FF2B5EF4-FFF2-40B4-BE49-F238E27FC236}">
                    <a16:creationId xmlns:a16="http://schemas.microsoft.com/office/drawing/2014/main" id="{A0D0F34E-CB69-7F4E-8972-FC4D9AF3FE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000" y="3127375"/>
                <a:ext cx="960438" cy="53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r>
                  <a:rPr lang="en-US" altLang="en-US" sz="1200" i="1">
                    <a:solidFill>
                      <a:srgbClr val="000000"/>
                    </a:solidFill>
                  </a:rPr>
                  <a:t>SsYY</a:t>
                </a:r>
                <a:r>
                  <a:rPr lang="en-US" altLang="en-US" sz="1200">
                    <a:solidFill>
                      <a:srgbClr val="000000"/>
                    </a:solidFill>
                  </a:rPr>
                  <a:t> Smooth Yellow</a:t>
                </a:r>
              </a:p>
            </p:txBody>
          </p:sp>
          <p:sp>
            <p:nvSpPr>
              <p:cNvPr id="39993" name="Text Box 47">
                <a:extLst>
                  <a:ext uri="{FF2B5EF4-FFF2-40B4-BE49-F238E27FC236}">
                    <a16:creationId xmlns:a16="http://schemas.microsoft.com/office/drawing/2014/main" id="{3DF0890A-F569-E74A-BBEB-463C83CC11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99038" y="3127375"/>
                <a:ext cx="938212" cy="53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r>
                  <a:rPr lang="en-US" altLang="en-US" sz="1200" i="1">
                    <a:solidFill>
                      <a:srgbClr val="000000"/>
                    </a:solidFill>
                  </a:rPr>
                  <a:t>SsYy</a:t>
                </a:r>
                <a:r>
                  <a:rPr lang="en-US" altLang="en-US" sz="1200">
                    <a:solidFill>
                      <a:srgbClr val="000000"/>
                    </a:solidFill>
                  </a:rPr>
                  <a:t> Smooth Yellow</a:t>
                </a:r>
              </a:p>
            </p:txBody>
          </p:sp>
          <p:sp>
            <p:nvSpPr>
              <p:cNvPr id="39994" name="Text Box 48">
                <a:extLst>
                  <a:ext uri="{FF2B5EF4-FFF2-40B4-BE49-F238E27FC236}">
                    <a16:creationId xmlns:a16="http://schemas.microsoft.com/office/drawing/2014/main" id="{877344DF-6AB5-E346-8557-8F4E8D1F21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81713" y="3127375"/>
                <a:ext cx="871537" cy="53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r>
                  <a:rPr lang="en-US" altLang="en-US" sz="1200" i="1">
                    <a:solidFill>
                      <a:srgbClr val="000000"/>
                    </a:solidFill>
                  </a:rPr>
                  <a:t>ssYY</a:t>
                </a:r>
                <a:r>
                  <a:rPr lang="en-US" altLang="en-US" sz="1200">
                    <a:solidFill>
                      <a:srgbClr val="000000"/>
                    </a:solidFill>
                  </a:rPr>
                  <a:t> wrinkled Yellow</a:t>
                </a:r>
              </a:p>
            </p:txBody>
          </p:sp>
          <p:sp>
            <p:nvSpPr>
              <p:cNvPr id="39995" name="Text Box 49">
                <a:extLst>
                  <a:ext uri="{FF2B5EF4-FFF2-40B4-BE49-F238E27FC236}">
                    <a16:creationId xmlns:a16="http://schemas.microsoft.com/office/drawing/2014/main" id="{47EDAF61-3A33-6A4A-A0B3-967407AE59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5838" y="3973513"/>
                <a:ext cx="942975" cy="53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r>
                  <a:rPr lang="en-US" altLang="en-US" sz="1200" i="1">
                    <a:solidFill>
                      <a:srgbClr val="000000"/>
                    </a:solidFill>
                  </a:rPr>
                  <a:t>ssYy </a:t>
                </a:r>
                <a:r>
                  <a:rPr lang="en-US" altLang="en-US" sz="1200">
                    <a:solidFill>
                      <a:srgbClr val="000000"/>
                    </a:solidFill>
                  </a:rPr>
                  <a:t>wrinkled Yellow</a:t>
                </a:r>
              </a:p>
            </p:txBody>
          </p:sp>
          <p:sp>
            <p:nvSpPr>
              <p:cNvPr id="39996" name="Text Box 50">
                <a:extLst>
                  <a:ext uri="{FF2B5EF4-FFF2-40B4-BE49-F238E27FC236}">
                    <a16:creationId xmlns:a16="http://schemas.microsoft.com/office/drawing/2014/main" id="{3FD01394-6385-9E4C-A53D-0CC8D1EBBD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1388" y="3970338"/>
                <a:ext cx="500062" cy="260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100" i="1">
                    <a:solidFill>
                      <a:srgbClr val="000000"/>
                    </a:solidFill>
                  </a:rPr>
                  <a:t>sy</a:t>
                </a:r>
              </a:p>
            </p:txBody>
          </p:sp>
          <p:sp>
            <p:nvSpPr>
              <p:cNvPr id="39997" name="Text Box 51">
                <a:extLst>
                  <a:ext uri="{FF2B5EF4-FFF2-40B4-BE49-F238E27FC236}">
                    <a16:creationId xmlns:a16="http://schemas.microsoft.com/office/drawing/2014/main" id="{D8CBB045-6D98-C24D-8F73-3CC9AC7E27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67563" y="1439863"/>
                <a:ext cx="808037" cy="53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r>
                  <a:rPr lang="en-US" altLang="en-US" sz="1200" i="1">
                    <a:solidFill>
                      <a:srgbClr val="000000"/>
                    </a:solidFill>
                  </a:rPr>
                  <a:t>SsYy </a:t>
                </a:r>
                <a:r>
                  <a:rPr lang="en-US" altLang="en-US" sz="1200">
                    <a:solidFill>
                      <a:srgbClr val="000000"/>
                    </a:solidFill>
                  </a:rPr>
                  <a:t>Smooth Yellow</a:t>
                </a:r>
              </a:p>
            </p:txBody>
          </p:sp>
          <p:sp>
            <p:nvSpPr>
              <p:cNvPr id="39998" name="Text Box 52">
                <a:extLst>
                  <a:ext uri="{FF2B5EF4-FFF2-40B4-BE49-F238E27FC236}">
                    <a16:creationId xmlns:a16="http://schemas.microsoft.com/office/drawing/2014/main" id="{A38A5150-A17A-B545-9313-FAB8BEF7EA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35550" y="3973513"/>
                <a:ext cx="862013" cy="53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r>
                  <a:rPr lang="en-US" altLang="en-US" sz="1200" i="1">
                    <a:solidFill>
                      <a:srgbClr val="000000"/>
                    </a:solidFill>
                  </a:rPr>
                  <a:t>Ssyy </a:t>
                </a:r>
                <a:r>
                  <a:rPr lang="en-US" altLang="en-US" sz="1200">
                    <a:solidFill>
                      <a:srgbClr val="000000"/>
                    </a:solidFill>
                  </a:rPr>
                  <a:t>Smooth green</a:t>
                </a:r>
              </a:p>
            </p:txBody>
          </p:sp>
          <p:sp>
            <p:nvSpPr>
              <p:cNvPr id="39999" name="Text Box 53">
                <a:extLst>
                  <a:ext uri="{FF2B5EF4-FFF2-40B4-BE49-F238E27FC236}">
                    <a16:creationId xmlns:a16="http://schemas.microsoft.com/office/drawing/2014/main" id="{5CC05087-500E-FF49-BF59-ACBE67E51A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21125" y="3973513"/>
                <a:ext cx="947738" cy="53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r>
                  <a:rPr lang="en-US" altLang="en-US" sz="1200" i="1">
                    <a:solidFill>
                      <a:srgbClr val="000000"/>
                    </a:solidFill>
                  </a:rPr>
                  <a:t>ssYy </a:t>
                </a:r>
                <a:r>
                  <a:rPr lang="en-US" altLang="en-US" sz="1200">
                    <a:solidFill>
                      <a:srgbClr val="000000"/>
                    </a:solidFill>
                  </a:rPr>
                  <a:t>wrinkled Yellow</a:t>
                </a:r>
              </a:p>
            </p:txBody>
          </p:sp>
          <p:sp>
            <p:nvSpPr>
              <p:cNvPr id="40000" name="Text Box 54">
                <a:extLst>
                  <a:ext uri="{FF2B5EF4-FFF2-40B4-BE49-F238E27FC236}">
                    <a16:creationId xmlns:a16="http://schemas.microsoft.com/office/drawing/2014/main" id="{D4308F2C-7BBF-8147-842A-73B7DDC7AB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13600" y="3973513"/>
                <a:ext cx="790575" cy="53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r>
                  <a:rPr lang="en-US" altLang="en-US" sz="1200" i="1">
                    <a:solidFill>
                      <a:srgbClr val="000000"/>
                    </a:solidFill>
                  </a:rPr>
                  <a:t>ssyy </a:t>
                </a:r>
                <a:r>
                  <a:rPr lang="en-US" altLang="en-US" sz="1200">
                    <a:solidFill>
                      <a:srgbClr val="000000"/>
                    </a:solidFill>
                  </a:rPr>
                  <a:t>wrinkled green</a:t>
                </a:r>
              </a:p>
            </p:txBody>
          </p:sp>
          <p:sp>
            <p:nvSpPr>
              <p:cNvPr id="40001" name="Text Box 81">
                <a:extLst>
                  <a:ext uri="{FF2B5EF4-FFF2-40B4-BE49-F238E27FC236}">
                    <a16:creationId xmlns:a16="http://schemas.microsoft.com/office/drawing/2014/main" id="{5380505B-AE7F-C74C-917D-8F701820A8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26063" y="-25400"/>
                <a:ext cx="804862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 i="1">
                    <a:solidFill>
                      <a:srgbClr val="000000"/>
                    </a:solidFill>
                  </a:rPr>
                  <a:t>SsYy</a:t>
                </a:r>
              </a:p>
            </p:txBody>
          </p:sp>
          <p:sp>
            <p:nvSpPr>
              <p:cNvPr id="40002" name="Text Box 82">
                <a:extLst>
                  <a:ext uri="{FF2B5EF4-FFF2-40B4-BE49-F238E27FC236}">
                    <a16:creationId xmlns:a16="http://schemas.microsoft.com/office/drawing/2014/main" id="{1F81B75B-96C2-0C49-96B8-1C36973054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92638" y="0"/>
                <a:ext cx="1249362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>
                    <a:solidFill>
                      <a:srgbClr val="000000"/>
                    </a:solidFill>
                  </a:rPr>
                  <a:t>F</a:t>
                </a:r>
                <a:r>
                  <a:rPr lang="en-US" altLang="en-US" sz="1200" baseline="-25000">
                    <a:solidFill>
                      <a:srgbClr val="000000"/>
                    </a:solidFill>
                  </a:rPr>
                  <a:t>1</a:t>
                </a:r>
                <a:r>
                  <a:rPr lang="en-US" altLang="en-US" sz="1200">
                    <a:solidFill>
                      <a:srgbClr val="000000"/>
                    </a:solidFill>
                  </a:rPr>
                  <a:t> cross</a:t>
                </a:r>
              </a:p>
            </p:txBody>
          </p:sp>
          <p:sp>
            <p:nvSpPr>
              <p:cNvPr id="40003" name="Text Box 83">
                <a:extLst>
                  <a:ext uri="{FF2B5EF4-FFF2-40B4-BE49-F238E27FC236}">
                    <a16:creationId xmlns:a16="http://schemas.microsoft.com/office/drawing/2014/main" id="{33D0B134-A8CA-C648-B6D6-F589F45D26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96013" y="-28575"/>
                <a:ext cx="804862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 i="1">
                    <a:solidFill>
                      <a:srgbClr val="000000"/>
                    </a:solidFill>
                  </a:rPr>
                  <a:t>SsYy</a:t>
                </a:r>
              </a:p>
            </p:txBody>
          </p:sp>
          <p:sp>
            <p:nvSpPr>
              <p:cNvPr id="40004" name="Rectangle 84">
                <a:extLst>
                  <a:ext uri="{FF2B5EF4-FFF2-40B4-BE49-F238E27FC236}">
                    <a16:creationId xmlns:a16="http://schemas.microsoft.com/office/drawing/2014/main" id="{D468720E-5EC1-FB46-8016-8CFC15E26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2325" y="0"/>
                <a:ext cx="268288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 i="1">
                    <a:solidFill>
                      <a:srgbClr val="000000"/>
                    </a:solidFill>
                  </a:rPr>
                  <a:t>x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542C08-40BD-2E44-B0C1-8CEE3E957031}"/>
              </a:ext>
            </a:extLst>
          </p:cNvPr>
          <p:cNvGrpSpPr>
            <a:grpSpLocks/>
          </p:cNvGrpSpPr>
          <p:nvPr/>
        </p:nvGrpSpPr>
        <p:grpSpPr bwMode="auto">
          <a:xfrm>
            <a:off x="5422900" y="3033713"/>
            <a:ext cx="4367213" cy="3065462"/>
            <a:chOff x="5444081" y="2500112"/>
            <a:chExt cx="4367267" cy="3064767"/>
          </a:xfrm>
        </p:grpSpPr>
        <p:grpSp>
          <p:nvGrpSpPr>
            <p:cNvPr id="39942" name="Group 5">
              <a:extLst>
                <a:ext uri="{FF2B5EF4-FFF2-40B4-BE49-F238E27FC236}">
                  <a16:creationId xmlns:a16="http://schemas.microsoft.com/office/drawing/2014/main" id="{FEC07E00-D512-CC4D-924E-A90A136892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44081" y="2500112"/>
              <a:ext cx="3550109" cy="3064767"/>
              <a:chOff x="5444081" y="2500112"/>
              <a:chExt cx="3550109" cy="306476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B4954D-110D-5948-8161-AF6D41E33F74}"/>
                  </a:ext>
                </a:extLst>
              </p:cNvPr>
              <p:cNvSpPr/>
              <p:nvPr/>
            </p:nvSpPr>
            <p:spPr>
              <a:xfrm>
                <a:off x="5444081" y="2500112"/>
                <a:ext cx="3549694" cy="306476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>
                  <a:defRPr/>
                </a:pPr>
                <a:endParaRPr lang="en-US" altLang="en-US">
                  <a:solidFill>
                    <a:srgbClr val="FFFFFF"/>
                  </a:solidFill>
                  <a:latin typeface="Helvetica" charset="0"/>
                </a:endParaRPr>
              </a:p>
            </p:txBody>
          </p:sp>
          <p:sp>
            <p:nvSpPr>
              <p:cNvPr id="39972" name="Text Box 55">
                <a:extLst>
                  <a:ext uri="{FF2B5EF4-FFF2-40B4-BE49-F238E27FC236}">
                    <a16:creationId xmlns:a16="http://schemas.microsoft.com/office/drawing/2014/main" id="{A7269A6C-D61A-8D46-B585-6452BA7B10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2748" y="2752524"/>
                <a:ext cx="148171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>
                    <a:solidFill>
                      <a:srgbClr val="000000"/>
                    </a:solidFill>
                    <a:latin typeface="Helvetica" pitchFamily="2" charset="0"/>
                  </a:rPr>
                  <a:t>F</a:t>
                </a:r>
                <a:r>
                  <a:rPr lang="en-US" altLang="en-US" sz="1200" baseline="-25000">
                    <a:solidFill>
                      <a:srgbClr val="000000"/>
                    </a:solidFill>
                    <a:latin typeface="Helvetica" pitchFamily="2" charset="0"/>
                  </a:rPr>
                  <a:t>2</a:t>
                </a:r>
                <a:r>
                  <a:rPr lang="en-US" altLang="en-US" sz="1200">
                    <a:solidFill>
                      <a:srgbClr val="000000"/>
                    </a:solidFill>
                    <a:latin typeface="Helvetica" pitchFamily="2" charset="0"/>
                  </a:rPr>
                  <a:t> Genotypic ratios</a:t>
                </a:r>
              </a:p>
            </p:txBody>
          </p:sp>
          <p:sp>
            <p:nvSpPr>
              <p:cNvPr id="39973" name="Text Box 56">
                <a:extLst>
                  <a:ext uri="{FF2B5EF4-FFF2-40B4-BE49-F238E27FC236}">
                    <a16:creationId xmlns:a16="http://schemas.microsoft.com/office/drawing/2014/main" id="{54244E6F-1F96-7740-A978-13F0D3C53B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92946" y="2760462"/>
                <a:ext cx="161572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>
                    <a:solidFill>
                      <a:srgbClr val="000000"/>
                    </a:solidFill>
                    <a:latin typeface="Helvetica" pitchFamily="2" charset="0"/>
                  </a:rPr>
                  <a:t>F</a:t>
                </a:r>
                <a:r>
                  <a:rPr lang="en-US" altLang="en-US" sz="1200" baseline="-25000">
                    <a:solidFill>
                      <a:srgbClr val="000000"/>
                    </a:solidFill>
                    <a:latin typeface="Helvetica" pitchFamily="2" charset="0"/>
                  </a:rPr>
                  <a:t>2</a:t>
                </a:r>
                <a:r>
                  <a:rPr lang="en-US" altLang="en-US" sz="1200">
                    <a:solidFill>
                      <a:srgbClr val="000000"/>
                    </a:solidFill>
                    <a:latin typeface="Helvetica" pitchFamily="2" charset="0"/>
                  </a:rPr>
                  <a:t> Phenotypic ratios</a:t>
                </a:r>
              </a:p>
            </p:txBody>
          </p:sp>
        </p:grpSp>
        <p:grpSp>
          <p:nvGrpSpPr>
            <p:cNvPr id="39943" name="Group 88">
              <a:extLst>
                <a:ext uri="{FF2B5EF4-FFF2-40B4-BE49-F238E27FC236}">
                  <a16:creationId xmlns:a16="http://schemas.microsoft.com/office/drawing/2014/main" id="{DA4A089E-C0B3-D04A-85F3-7785465432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47348" y="3168651"/>
              <a:ext cx="4064000" cy="2005012"/>
              <a:chOff x="4470400" y="4852988"/>
              <a:chExt cx="4064000" cy="2005012"/>
            </a:xfrm>
          </p:grpSpPr>
          <p:sp>
            <p:nvSpPr>
              <p:cNvPr id="39944" name="Text Box 58">
                <a:extLst>
                  <a:ext uri="{FF2B5EF4-FFF2-40B4-BE49-F238E27FC236}">
                    <a16:creationId xmlns:a16="http://schemas.microsoft.com/office/drawing/2014/main" id="{7DB8ED9B-C806-764B-8200-B80CA6E8ED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3313" y="4859338"/>
                <a:ext cx="855662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 i="1">
                    <a:solidFill>
                      <a:srgbClr val="000000"/>
                    </a:solidFill>
                    <a:latin typeface="Helvetica" pitchFamily="2" charset="0"/>
                  </a:rPr>
                  <a:t>SSYY</a:t>
                </a:r>
              </a:p>
            </p:txBody>
          </p:sp>
          <p:sp>
            <p:nvSpPr>
              <p:cNvPr id="39945" name="Text Box 59">
                <a:extLst>
                  <a:ext uri="{FF2B5EF4-FFF2-40B4-BE49-F238E27FC236}">
                    <a16:creationId xmlns:a16="http://schemas.microsoft.com/office/drawing/2014/main" id="{3AA6D9FF-9A4D-5F44-BDE7-FD4FF5E91D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94400" y="5059363"/>
                <a:ext cx="2519363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>
                    <a:solidFill>
                      <a:srgbClr val="000000"/>
                    </a:solidFill>
                    <a:latin typeface="Helvetica" pitchFamily="2" charset="0"/>
                  </a:rPr>
                  <a:t>9/16 Smooth Yellow</a:t>
                </a:r>
              </a:p>
            </p:txBody>
          </p:sp>
          <p:sp>
            <p:nvSpPr>
              <p:cNvPr id="39946" name="Text Box 60">
                <a:extLst>
                  <a:ext uri="{FF2B5EF4-FFF2-40B4-BE49-F238E27FC236}">
                    <a16:creationId xmlns:a16="http://schemas.microsoft.com/office/drawing/2014/main" id="{B6FBD361-024D-5346-984B-C331623A5C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3313" y="5006975"/>
                <a:ext cx="830262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 i="1">
                    <a:solidFill>
                      <a:srgbClr val="000000"/>
                    </a:solidFill>
                    <a:latin typeface="Helvetica" pitchFamily="2" charset="0"/>
                  </a:rPr>
                  <a:t>SSYy</a:t>
                </a:r>
              </a:p>
            </p:txBody>
          </p:sp>
          <p:sp>
            <p:nvSpPr>
              <p:cNvPr id="39947" name="Text Box 61">
                <a:extLst>
                  <a:ext uri="{FF2B5EF4-FFF2-40B4-BE49-F238E27FC236}">
                    <a16:creationId xmlns:a16="http://schemas.microsoft.com/office/drawing/2014/main" id="{831400CC-E2E4-7E4A-B347-39AE96A7E2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3313" y="5173663"/>
                <a:ext cx="830262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 i="1">
                    <a:solidFill>
                      <a:srgbClr val="000000"/>
                    </a:solidFill>
                    <a:latin typeface="Helvetica" pitchFamily="2" charset="0"/>
                  </a:rPr>
                  <a:t>SsYY</a:t>
                </a:r>
              </a:p>
            </p:txBody>
          </p:sp>
          <p:sp>
            <p:nvSpPr>
              <p:cNvPr id="39948" name="Text Box 62">
                <a:extLst>
                  <a:ext uri="{FF2B5EF4-FFF2-40B4-BE49-F238E27FC236}">
                    <a16:creationId xmlns:a16="http://schemas.microsoft.com/office/drawing/2014/main" id="{358E65AD-FF20-434D-A1E8-8486EFC7CD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70400" y="5338763"/>
                <a:ext cx="817563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>
                    <a:solidFill>
                      <a:srgbClr val="000000"/>
                    </a:solidFill>
                    <a:latin typeface="Helvetica" pitchFamily="2" charset="0"/>
                  </a:rPr>
                  <a:t>4/16</a:t>
                </a:r>
              </a:p>
            </p:txBody>
          </p:sp>
          <p:sp>
            <p:nvSpPr>
              <p:cNvPr id="39949" name="Text Box 63">
                <a:extLst>
                  <a:ext uri="{FF2B5EF4-FFF2-40B4-BE49-F238E27FC236}">
                    <a16:creationId xmlns:a16="http://schemas.microsoft.com/office/drawing/2014/main" id="{278CE229-05D8-FF4E-A811-611EB90A66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3313" y="5321300"/>
                <a:ext cx="804862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 i="1">
                    <a:solidFill>
                      <a:srgbClr val="000000"/>
                    </a:solidFill>
                    <a:latin typeface="Helvetica" pitchFamily="2" charset="0"/>
                  </a:rPr>
                  <a:t>SsYy</a:t>
                </a:r>
              </a:p>
            </p:txBody>
          </p:sp>
          <p:sp>
            <p:nvSpPr>
              <p:cNvPr id="39950" name="Text Box 64">
                <a:extLst>
                  <a:ext uri="{FF2B5EF4-FFF2-40B4-BE49-F238E27FC236}">
                    <a16:creationId xmlns:a16="http://schemas.microsoft.com/office/drawing/2014/main" id="{20C5D1CA-702A-C346-B09E-04FA5D9822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70400" y="5622925"/>
                <a:ext cx="817563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>
                    <a:solidFill>
                      <a:srgbClr val="000000"/>
                    </a:solidFill>
                    <a:latin typeface="Helvetica" pitchFamily="2" charset="0"/>
                  </a:rPr>
                  <a:t>1/16</a:t>
                </a:r>
              </a:p>
            </p:txBody>
          </p:sp>
          <p:sp>
            <p:nvSpPr>
              <p:cNvPr id="39951" name="Text Box 65">
                <a:extLst>
                  <a:ext uri="{FF2B5EF4-FFF2-40B4-BE49-F238E27FC236}">
                    <a16:creationId xmlns:a16="http://schemas.microsoft.com/office/drawing/2014/main" id="{A48A4510-E2F6-7946-8587-5DDEC80FBF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3313" y="5607050"/>
                <a:ext cx="804862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 i="1">
                    <a:solidFill>
                      <a:srgbClr val="000000"/>
                    </a:solidFill>
                    <a:latin typeface="Helvetica" pitchFamily="2" charset="0"/>
                  </a:rPr>
                  <a:t>SSyy</a:t>
                </a:r>
              </a:p>
            </p:txBody>
          </p:sp>
          <p:sp>
            <p:nvSpPr>
              <p:cNvPr id="39952" name="Text Box 66">
                <a:extLst>
                  <a:ext uri="{FF2B5EF4-FFF2-40B4-BE49-F238E27FC236}">
                    <a16:creationId xmlns:a16="http://schemas.microsoft.com/office/drawing/2014/main" id="{45B13006-1E89-E84B-9C98-4B60AAFDCB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94400" y="5667375"/>
                <a:ext cx="2417763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>
                    <a:solidFill>
                      <a:srgbClr val="000000"/>
                    </a:solidFill>
                    <a:latin typeface="Helvetica" pitchFamily="2" charset="0"/>
                  </a:rPr>
                  <a:t>3/16 Smooth green</a:t>
                </a:r>
              </a:p>
            </p:txBody>
          </p:sp>
          <p:sp>
            <p:nvSpPr>
              <p:cNvPr id="39953" name="Text Box 67">
                <a:extLst>
                  <a:ext uri="{FF2B5EF4-FFF2-40B4-BE49-F238E27FC236}">
                    <a16:creationId xmlns:a16="http://schemas.microsoft.com/office/drawing/2014/main" id="{ACAAF9B8-8F25-464B-949E-6DF6F8D948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70400" y="5791200"/>
                <a:ext cx="817563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>
                    <a:solidFill>
                      <a:srgbClr val="000000"/>
                    </a:solidFill>
                    <a:latin typeface="Helvetica" pitchFamily="2" charset="0"/>
                  </a:rPr>
                  <a:t>2/16</a:t>
                </a:r>
              </a:p>
            </p:txBody>
          </p:sp>
          <p:sp>
            <p:nvSpPr>
              <p:cNvPr id="39954" name="Text Box 68">
                <a:extLst>
                  <a:ext uri="{FF2B5EF4-FFF2-40B4-BE49-F238E27FC236}">
                    <a16:creationId xmlns:a16="http://schemas.microsoft.com/office/drawing/2014/main" id="{07235FEE-E0DE-784A-BD70-B76FBD9AF2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3313" y="5768975"/>
                <a:ext cx="779462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 i="1">
                    <a:solidFill>
                      <a:srgbClr val="000000"/>
                    </a:solidFill>
                    <a:latin typeface="Helvetica" pitchFamily="2" charset="0"/>
                  </a:rPr>
                  <a:t>Ssyy</a:t>
                </a:r>
              </a:p>
            </p:txBody>
          </p:sp>
          <p:sp>
            <p:nvSpPr>
              <p:cNvPr id="39955" name="Text Box 69">
                <a:extLst>
                  <a:ext uri="{FF2B5EF4-FFF2-40B4-BE49-F238E27FC236}">
                    <a16:creationId xmlns:a16="http://schemas.microsoft.com/office/drawing/2014/main" id="{939C1F80-DC98-9D4E-A4B8-3416159825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70400" y="6067425"/>
                <a:ext cx="817563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>
                    <a:solidFill>
                      <a:srgbClr val="000000"/>
                    </a:solidFill>
                    <a:latin typeface="Helvetica" pitchFamily="2" charset="0"/>
                  </a:rPr>
                  <a:t>1/16</a:t>
                </a:r>
              </a:p>
            </p:txBody>
          </p:sp>
          <p:sp>
            <p:nvSpPr>
              <p:cNvPr id="39956" name="Text Box 70">
                <a:extLst>
                  <a:ext uri="{FF2B5EF4-FFF2-40B4-BE49-F238E27FC236}">
                    <a16:creationId xmlns:a16="http://schemas.microsoft.com/office/drawing/2014/main" id="{F93456F4-B233-C246-92AB-6069E88652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3313" y="6049963"/>
                <a:ext cx="804862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 i="1">
                    <a:solidFill>
                      <a:srgbClr val="000000"/>
                    </a:solidFill>
                    <a:latin typeface="Helvetica" pitchFamily="2" charset="0"/>
                  </a:rPr>
                  <a:t>ssYY</a:t>
                </a:r>
              </a:p>
            </p:txBody>
          </p:sp>
          <p:sp>
            <p:nvSpPr>
              <p:cNvPr id="39957" name="Text Box 71">
                <a:extLst>
                  <a:ext uri="{FF2B5EF4-FFF2-40B4-BE49-F238E27FC236}">
                    <a16:creationId xmlns:a16="http://schemas.microsoft.com/office/drawing/2014/main" id="{6B83B99D-AE8C-7247-AC02-6D87F1763D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94400" y="6113463"/>
                <a:ext cx="2540000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>
                    <a:solidFill>
                      <a:srgbClr val="000000"/>
                    </a:solidFill>
                    <a:latin typeface="Helvetica" pitchFamily="2" charset="0"/>
                  </a:rPr>
                  <a:t>3/16 wrinkled Yellow</a:t>
                </a:r>
              </a:p>
            </p:txBody>
          </p:sp>
          <p:sp>
            <p:nvSpPr>
              <p:cNvPr id="39958" name="Text Box 72">
                <a:extLst>
                  <a:ext uri="{FF2B5EF4-FFF2-40B4-BE49-F238E27FC236}">
                    <a16:creationId xmlns:a16="http://schemas.microsoft.com/office/drawing/2014/main" id="{83A195CE-6A07-7141-BB34-83EA5F795F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70400" y="6202363"/>
                <a:ext cx="817563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>
                    <a:solidFill>
                      <a:srgbClr val="000000"/>
                    </a:solidFill>
                    <a:latin typeface="Helvetica" pitchFamily="2" charset="0"/>
                  </a:rPr>
                  <a:t>2/16</a:t>
                </a:r>
              </a:p>
            </p:txBody>
          </p:sp>
          <p:sp>
            <p:nvSpPr>
              <p:cNvPr id="39959" name="Text Box 73">
                <a:extLst>
                  <a:ext uri="{FF2B5EF4-FFF2-40B4-BE49-F238E27FC236}">
                    <a16:creationId xmlns:a16="http://schemas.microsoft.com/office/drawing/2014/main" id="{45A7A7FD-1949-C947-A13E-8B255311B4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3313" y="6202363"/>
                <a:ext cx="779462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 i="1">
                    <a:solidFill>
                      <a:srgbClr val="000000"/>
                    </a:solidFill>
                    <a:latin typeface="Helvetica" pitchFamily="2" charset="0"/>
                  </a:rPr>
                  <a:t>ssYy</a:t>
                </a:r>
              </a:p>
            </p:txBody>
          </p:sp>
          <p:sp>
            <p:nvSpPr>
              <p:cNvPr id="39960" name="Text Box 74">
                <a:extLst>
                  <a:ext uri="{FF2B5EF4-FFF2-40B4-BE49-F238E27FC236}">
                    <a16:creationId xmlns:a16="http://schemas.microsoft.com/office/drawing/2014/main" id="{689E3E77-FD4E-2C4E-8B67-33D7C3556B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70400" y="6583363"/>
                <a:ext cx="817563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>
                    <a:solidFill>
                      <a:srgbClr val="000000"/>
                    </a:solidFill>
                    <a:latin typeface="Helvetica" pitchFamily="2" charset="0"/>
                  </a:rPr>
                  <a:t>1/16</a:t>
                </a:r>
              </a:p>
            </p:txBody>
          </p:sp>
          <p:sp>
            <p:nvSpPr>
              <p:cNvPr id="39961" name="Text Box 75">
                <a:extLst>
                  <a:ext uri="{FF2B5EF4-FFF2-40B4-BE49-F238E27FC236}">
                    <a16:creationId xmlns:a16="http://schemas.microsoft.com/office/drawing/2014/main" id="{9B4B3E75-140F-4B4E-AB2F-033EAECF60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3313" y="6583363"/>
                <a:ext cx="754062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 i="1">
                    <a:solidFill>
                      <a:srgbClr val="000000"/>
                    </a:solidFill>
                    <a:latin typeface="Helvetica" pitchFamily="2" charset="0"/>
                  </a:rPr>
                  <a:t>ssyy</a:t>
                </a:r>
              </a:p>
            </p:txBody>
          </p:sp>
          <p:sp>
            <p:nvSpPr>
              <p:cNvPr id="39962" name="Text Box 76">
                <a:extLst>
                  <a:ext uri="{FF2B5EF4-FFF2-40B4-BE49-F238E27FC236}">
                    <a16:creationId xmlns:a16="http://schemas.microsoft.com/office/drawing/2014/main" id="{2BF1BADC-7CD3-5842-AA19-57181FE6FF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94400" y="6583363"/>
                <a:ext cx="2493963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>
                    <a:solidFill>
                      <a:srgbClr val="000000"/>
                    </a:solidFill>
                    <a:latin typeface="Helvetica" pitchFamily="2" charset="0"/>
                  </a:rPr>
                  <a:t>1/16 wrinkled green</a:t>
                </a:r>
              </a:p>
            </p:txBody>
          </p:sp>
          <p:sp>
            <p:nvSpPr>
              <p:cNvPr id="39963" name="Rectangle 85">
                <a:extLst>
                  <a:ext uri="{FF2B5EF4-FFF2-40B4-BE49-F238E27FC236}">
                    <a16:creationId xmlns:a16="http://schemas.microsoft.com/office/drawing/2014/main" id="{3BAEA409-827A-5545-9AA7-55B67C149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0400" y="4852988"/>
                <a:ext cx="481013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>
                    <a:solidFill>
                      <a:srgbClr val="000000"/>
                    </a:solidFill>
                    <a:latin typeface="Helvetica" pitchFamily="2" charset="0"/>
                  </a:rPr>
                  <a:t>1/16</a:t>
                </a:r>
              </a:p>
            </p:txBody>
          </p:sp>
          <p:sp>
            <p:nvSpPr>
              <p:cNvPr id="39964" name="Rectangle 86">
                <a:extLst>
                  <a:ext uri="{FF2B5EF4-FFF2-40B4-BE49-F238E27FC236}">
                    <a16:creationId xmlns:a16="http://schemas.microsoft.com/office/drawing/2014/main" id="{C40A5BE0-5811-8B47-BC9B-81F9B375A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0400" y="5176838"/>
                <a:ext cx="481013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>
                    <a:solidFill>
                      <a:srgbClr val="000000"/>
                    </a:solidFill>
                    <a:latin typeface="Helvetica" pitchFamily="2" charset="0"/>
                  </a:rPr>
                  <a:t>2/16</a:t>
                </a:r>
              </a:p>
            </p:txBody>
          </p:sp>
          <p:sp>
            <p:nvSpPr>
              <p:cNvPr id="39965" name="Rectangle 87">
                <a:extLst>
                  <a:ext uri="{FF2B5EF4-FFF2-40B4-BE49-F238E27FC236}">
                    <a16:creationId xmlns:a16="http://schemas.microsoft.com/office/drawing/2014/main" id="{57B1E593-FBDA-9046-8CA0-22CFB25DA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0400" y="5002213"/>
                <a:ext cx="481013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>
                    <a:solidFill>
                      <a:srgbClr val="000000"/>
                    </a:solidFill>
                    <a:latin typeface="Helvetica" pitchFamily="2" charset="0"/>
                  </a:rPr>
                  <a:t>2/16</a:t>
                </a:r>
              </a:p>
            </p:txBody>
          </p:sp>
          <p:sp>
            <p:nvSpPr>
              <p:cNvPr id="39966" name="Line 88">
                <a:extLst>
                  <a:ext uri="{FF2B5EF4-FFF2-40B4-BE49-F238E27FC236}">
                    <a16:creationId xmlns:a16="http://schemas.microsoft.com/office/drawing/2014/main" id="{E137E4F8-33AD-BA4C-8AAF-F83AA889D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94325" y="6721475"/>
                <a:ext cx="64452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67" name="AutoShape 89">
                <a:extLst>
                  <a:ext uri="{FF2B5EF4-FFF2-40B4-BE49-F238E27FC236}">
                    <a16:creationId xmlns:a16="http://schemas.microsoft.com/office/drawing/2014/main" id="{F727C0C9-8E93-F94E-B392-C02597127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6203950"/>
                <a:ext cx="460375" cy="127000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latin typeface="Helvetica" pitchFamily="2" charset="0"/>
                </a:endParaRPr>
              </a:p>
            </p:txBody>
          </p:sp>
          <p:sp>
            <p:nvSpPr>
              <p:cNvPr id="39968" name="AutoShape 91">
                <a:extLst>
                  <a:ext uri="{FF2B5EF4-FFF2-40B4-BE49-F238E27FC236}">
                    <a16:creationId xmlns:a16="http://schemas.microsoft.com/office/drawing/2014/main" id="{E5370A91-72B0-C44E-A04C-A8F9D5CA0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5746750"/>
                <a:ext cx="460375" cy="127000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latin typeface="Helvetica" pitchFamily="2" charset="0"/>
                </a:endParaRPr>
              </a:p>
            </p:txBody>
          </p:sp>
          <p:sp>
            <p:nvSpPr>
              <p:cNvPr id="39969" name="AutoShape 92">
                <a:extLst>
                  <a:ext uri="{FF2B5EF4-FFF2-40B4-BE49-F238E27FC236}">
                    <a16:creationId xmlns:a16="http://schemas.microsoft.com/office/drawing/2014/main" id="{686CD86B-88B8-1042-92D4-31470E4D9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5143500"/>
                <a:ext cx="460375" cy="127000"/>
              </a:xfrm>
              <a:prstGeom prst="rightBrace">
                <a:avLst>
                  <a:gd name="adj1" fmla="val 11250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latin typeface="Helvetica" pitchFamily="2" charset="0"/>
                </a:endParaRPr>
              </a:p>
            </p:txBody>
          </p:sp>
          <p:sp>
            <p:nvSpPr>
              <p:cNvPr id="39970" name="AutoShape 93">
                <a:extLst>
                  <a:ext uri="{FF2B5EF4-FFF2-40B4-BE49-F238E27FC236}">
                    <a16:creationId xmlns:a16="http://schemas.microsoft.com/office/drawing/2014/main" id="{CE2F6989-8627-7242-9447-9B148D0D55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0375" y="4981575"/>
                <a:ext cx="460375" cy="469900"/>
              </a:xfrm>
              <a:prstGeom prst="rightBrace">
                <a:avLst>
                  <a:gd name="adj1" fmla="val 4484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latin typeface="Helvetica" pitchFamily="2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16C513-727A-3F44-87CA-5A3B891F0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9900" y="1463675"/>
            <a:ext cx="32591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Helvetica" pitchFamily="2" charset="0"/>
              </a:rPr>
              <a:t>Now you can calculate genotypic and phenotypic ratios:</a:t>
            </a: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5C005846-A298-FF43-AF6C-431CADDDF943}"/>
              </a:ext>
            </a:extLst>
          </p:cNvPr>
          <p:cNvSpPr txBox="1">
            <a:spLocks/>
          </p:cNvSpPr>
          <p:nvPr/>
        </p:nvSpPr>
        <p:spPr bwMode="auto">
          <a:xfrm>
            <a:off x="5349875" y="5851525"/>
            <a:ext cx="3713163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450850" indent="-4508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9080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13652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8224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279650" indent="-45085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800">
                <a:solidFill>
                  <a:srgbClr val="FF0000"/>
                </a:solidFill>
                <a:latin typeface="Helvetica" pitchFamily="2" charset="0"/>
              </a:rPr>
              <a:t>Phenotypic ratio from two heterozygous traits: 9:3:3:1</a:t>
            </a:r>
            <a:endParaRPr kumimoji="0" lang="en-US" altLang="en-US" sz="1400">
              <a:solidFill>
                <a:srgbClr val="FF0000"/>
              </a:solidFill>
              <a:latin typeface="Helvetic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ext Box 2">
            <a:extLst>
              <a:ext uri="{FF2B5EF4-FFF2-40B4-BE49-F238E27FC236}">
                <a16:creationId xmlns:a16="http://schemas.microsoft.com/office/drawing/2014/main" id="{08C6CBFE-A9A1-B167-0409-3559533E8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95400"/>
            <a:ext cx="88392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0000"/>
                </a:solidFill>
                <a:latin typeface="Calibri" panose="020F0502020204030204" pitchFamily="34" charset="0"/>
              </a:rPr>
              <a:t>Mendel’s Second Law: The Principle of Independent Assortment </a:t>
            </a:r>
          </a:p>
          <a:p>
            <a:pPr eaLnBrk="1" hangingPunct="1"/>
            <a:endParaRPr lang="en-US" altLang="en-US" b="1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Each pair of alleles segregates independently of each other pair of alleles during gamete formation.*</a:t>
            </a:r>
            <a:endParaRPr lang="en-US" altLang="en-US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3B4D21B5-D85D-B193-4FE2-6A26608A9DA8}"/>
              </a:ext>
            </a:extLst>
          </p:cNvPr>
          <p:cNvGrpSpPr>
            <a:grpSpLocks/>
          </p:cNvGrpSpPr>
          <p:nvPr/>
        </p:nvGrpSpPr>
        <p:grpSpPr bwMode="auto">
          <a:xfrm>
            <a:off x="0" y="3276600"/>
            <a:ext cx="8610600" cy="892175"/>
            <a:chOff x="2678" y="2265"/>
            <a:chExt cx="3082" cy="562"/>
          </a:xfrm>
        </p:grpSpPr>
        <p:sp>
          <p:nvSpPr>
            <p:cNvPr id="52229" name="Text Box 4">
              <a:extLst>
                <a:ext uri="{FF2B5EF4-FFF2-40B4-BE49-F238E27FC236}">
                  <a16:creationId xmlns:a16="http://schemas.microsoft.com/office/drawing/2014/main" id="{E1F11431-0E4C-E58A-4B27-94AFD9D51F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8" y="2265"/>
              <a:ext cx="12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0000"/>
                  </a:solidFill>
                  <a:latin typeface="Calibri" panose="020F0502020204030204" pitchFamily="34" charset="0"/>
                </a:rPr>
                <a:t>*</a:t>
              </a:r>
            </a:p>
          </p:txBody>
        </p:sp>
        <p:sp>
          <p:nvSpPr>
            <p:cNvPr id="52230" name="Text Box 5">
              <a:extLst>
                <a:ext uri="{FF2B5EF4-FFF2-40B4-BE49-F238E27FC236}">
                  <a16:creationId xmlns:a16="http://schemas.microsoft.com/office/drawing/2014/main" id="{8F0C9F00-D9C0-2ECD-6C31-C5683C86E9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2304"/>
              <a:ext cx="297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0000"/>
                  </a:solidFill>
                  <a:latin typeface="Calibri" panose="020F0502020204030204" pitchFamily="34" charset="0"/>
                </a:rPr>
                <a:t>rules apply only to genes on different chromosomes or genes widely spaced on the same chromosome</a:t>
              </a:r>
            </a:p>
          </p:txBody>
        </p:sp>
      </p:grpSp>
      <p:sp>
        <p:nvSpPr>
          <p:cNvPr id="52228" name="Text Box 4">
            <a:extLst>
              <a:ext uri="{FF2B5EF4-FFF2-40B4-BE49-F238E27FC236}">
                <a16:creationId xmlns:a16="http://schemas.microsoft.com/office/drawing/2014/main" id="{F1FDA7F2-2053-0951-A19C-19825CDB3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" y="5481638"/>
            <a:ext cx="8782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Inheritance of one trait does not affect inheritance of another trait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0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2">
            <a:extLst>
              <a:ext uri="{FF2B5EF4-FFF2-40B4-BE49-F238E27FC236}">
                <a16:creationId xmlns:a16="http://schemas.microsoft.com/office/drawing/2014/main" id="{B8F2AF7F-6590-4C4F-A31C-F17F80A933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382000" cy="1054100"/>
          </a:xfr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Mendel’s conclusions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5FD9990B-4D4A-8546-B50F-0C40FF1187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7188" y="914400"/>
            <a:ext cx="8382000" cy="5283200"/>
          </a:xfrm>
        </p:spPr>
        <p:txBody>
          <a:bodyPr/>
          <a:lstStyle/>
          <a:p>
            <a:r>
              <a:rPr lang="en-US" altLang="en-US" sz="2400"/>
              <a:t>Genetic factors “genes” can be hidden, therefore hybrids (heterozygotes) only express one trait</a:t>
            </a:r>
          </a:p>
          <a:p>
            <a:r>
              <a:rPr lang="en-US" altLang="en-US" sz="2400"/>
              <a:t>Despite identical appearance, P1 and F1 plants must have similar/different genetic factors</a:t>
            </a:r>
          </a:p>
          <a:p>
            <a:r>
              <a:rPr lang="en-US" altLang="en-US" sz="2400"/>
              <a:t>The trait not expressed in the F1 plants reappeared in the F2 plants</a:t>
            </a:r>
          </a:p>
          <a:p>
            <a:endParaRPr lang="en-US" altLang="en-US" sz="2400"/>
          </a:p>
          <a:p>
            <a:endParaRPr lang="en-US" altLang="en-US" sz="2400"/>
          </a:p>
          <a:p>
            <a:pPr lvl="1"/>
            <a:endParaRPr lang="en-US" altLang="en-US"/>
          </a:p>
          <a:p>
            <a:pPr>
              <a:buFontTx/>
              <a:buNone/>
            </a:pPr>
            <a:endParaRPr lang="en-US" altLang="en-US" sz="2200"/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EA1A4464-FA8E-8F42-91C4-98ED38C2A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86200"/>
            <a:ext cx="8077200" cy="26781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The two big ideas: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b="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Heredity is determined by discrete physical elements for each trait (genes!)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b="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Diploid genes are separated during gamete production (meiosis) and regrouped in offspring (fertilization) in a logical and predictable way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6AB91595-57A7-E241-82B5-292FB75481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2700"/>
            <a:ext cx="7772400" cy="258763"/>
          </a:xfrm>
        </p:spPr>
        <p:txBody>
          <a:bodyPr/>
          <a:lstStyle/>
          <a:p>
            <a:pPr eaLnBrk="1" hangingPunct="1"/>
            <a:r>
              <a:rPr lang="en-US" altLang="en-US" sz="1200">
                <a:solidFill>
                  <a:schemeClr val="tx1"/>
                </a:solidFill>
                <a:latin typeface="Helvetica" pitchFamily="2" charset="0"/>
              </a:rPr>
              <a:t>Figure 15.2b</a:t>
            </a:r>
          </a:p>
        </p:txBody>
      </p:sp>
      <p:pic>
        <p:nvPicPr>
          <p:cNvPr id="44034" name="Picture 3" descr="15_02bChromoBasisMendel-U">
            <a:extLst>
              <a:ext uri="{FF2B5EF4-FFF2-40B4-BE49-F238E27FC236}">
                <a16:creationId xmlns:a16="http://schemas.microsoft.com/office/drawing/2014/main" id="{3CB487F1-B550-034B-BE53-0BD05249D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255588"/>
            <a:ext cx="8548687" cy="654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 Box 4">
            <a:extLst>
              <a:ext uri="{FF2B5EF4-FFF2-40B4-BE49-F238E27FC236}">
                <a16:creationId xmlns:a16="http://schemas.microsoft.com/office/drawing/2014/main" id="{43098AB0-6889-EB47-BAD8-A937E6D3A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873125"/>
            <a:ext cx="16287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>
                <a:latin typeface="Helvetica" pitchFamily="2" charset="0"/>
              </a:rPr>
              <a:t>F</a:t>
            </a:r>
            <a:r>
              <a:rPr lang="en-US" altLang="en-US" sz="1800" baseline="-25000">
                <a:latin typeface="Helvetica" pitchFamily="2" charset="0"/>
              </a:rPr>
              <a:t>1</a:t>
            </a:r>
            <a:r>
              <a:rPr lang="en-US" altLang="en-US" sz="1800">
                <a:latin typeface="Helvetica" pitchFamily="2" charset="0"/>
              </a:rPr>
              <a:t> Generation</a:t>
            </a:r>
          </a:p>
        </p:txBody>
      </p:sp>
      <p:sp>
        <p:nvSpPr>
          <p:cNvPr id="44036" name="Text Box 5">
            <a:extLst>
              <a:ext uri="{FF2B5EF4-FFF2-40B4-BE49-F238E27FC236}">
                <a16:creationId xmlns:a16="http://schemas.microsoft.com/office/drawing/2014/main" id="{0D717171-F6F3-BB44-BD93-FC3FA833D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9938" y="328613"/>
            <a:ext cx="209232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>
                <a:latin typeface="Helvetica" pitchFamily="2" charset="0"/>
              </a:rPr>
              <a:t>All F</a:t>
            </a:r>
            <a:r>
              <a:rPr lang="en-US" altLang="en-US" sz="1400" baseline="-25000">
                <a:latin typeface="Helvetica" pitchFamily="2" charset="0"/>
              </a:rPr>
              <a:t>1</a:t>
            </a:r>
            <a:r>
              <a:rPr lang="en-US" altLang="en-US" sz="1400">
                <a:latin typeface="Helvetica" pitchFamily="2" charset="0"/>
              </a:rPr>
              <a:t> plants produce</a:t>
            </a:r>
            <a:br>
              <a:rPr lang="en-US" altLang="en-US" sz="1400">
                <a:latin typeface="Helvetica" pitchFamily="2" charset="0"/>
              </a:rPr>
            </a:br>
            <a:r>
              <a:rPr lang="en-US" altLang="en-US" sz="1400">
                <a:latin typeface="Helvetica" pitchFamily="2" charset="0"/>
              </a:rPr>
              <a:t>yellow-round seeds (</a:t>
            </a:r>
            <a:r>
              <a:rPr lang="en-US" altLang="en-US" sz="1400" i="1">
                <a:latin typeface="Helvetica" pitchFamily="2" charset="0"/>
              </a:rPr>
              <a:t>YyRr </a:t>
            </a:r>
            <a:r>
              <a:rPr lang="en-US" altLang="en-US" sz="1400">
                <a:latin typeface="Helvetica" pitchFamily="2" charset="0"/>
              </a:rPr>
              <a:t>)</a:t>
            </a:r>
          </a:p>
        </p:txBody>
      </p:sp>
      <p:sp>
        <p:nvSpPr>
          <p:cNvPr id="44037" name="Text Box 6">
            <a:extLst>
              <a:ext uri="{FF2B5EF4-FFF2-40B4-BE49-F238E27FC236}">
                <a16:creationId xmlns:a16="http://schemas.microsoft.com/office/drawing/2014/main" id="{703B3FE3-5F74-3E4C-8CAD-5AE173380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8138" y="1876425"/>
            <a:ext cx="630237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>
                <a:latin typeface="Helvetica" pitchFamily="2" charset="0"/>
              </a:rPr>
              <a:t>Meiosis</a:t>
            </a:r>
          </a:p>
        </p:txBody>
      </p:sp>
      <p:sp>
        <p:nvSpPr>
          <p:cNvPr id="44038" name="Text Box 7">
            <a:extLst>
              <a:ext uri="{FF2B5EF4-FFF2-40B4-BE49-F238E27FC236}">
                <a16:creationId xmlns:a16="http://schemas.microsoft.com/office/drawing/2014/main" id="{D2840E89-C41A-3B4C-B4AC-AC8617837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1763" y="2487613"/>
            <a:ext cx="11144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>
                <a:latin typeface="Helvetica" pitchFamily="2" charset="0"/>
              </a:rPr>
              <a:t>Metaphase I</a:t>
            </a:r>
          </a:p>
        </p:txBody>
      </p:sp>
      <p:sp>
        <p:nvSpPr>
          <p:cNvPr id="44039" name="Text Box 8">
            <a:extLst>
              <a:ext uri="{FF2B5EF4-FFF2-40B4-BE49-F238E27FC236}">
                <a16:creationId xmlns:a16="http://schemas.microsoft.com/office/drawing/2014/main" id="{8EEB6E7F-9AE9-E24C-AA1D-A2985AF31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6213" y="3671888"/>
            <a:ext cx="9937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>
                <a:latin typeface="Helvetica" pitchFamily="2" charset="0"/>
              </a:rPr>
              <a:t>Anaphase I</a:t>
            </a:r>
          </a:p>
        </p:txBody>
      </p:sp>
      <p:sp>
        <p:nvSpPr>
          <p:cNvPr id="44040" name="Text Box 9">
            <a:extLst>
              <a:ext uri="{FF2B5EF4-FFF2-40B4-BE49-F238E27FC236}">
                <a16:creationId xmlns:a16="http://schemas.microsoft.com/office/drawing/2014/main" id="{3981A064-F716-9D49-A3C7-91C2CF95D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500" y="4551363"/>
            <a:ext cx="9826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>
                <a:latin typeface="Helvetica" pitchFamily="2" charset="0"/>
              </a:rPr>
              <a:t>Metaphase </a:t>
            </a:r>
            <a:br>
              <a:rPr lang="en-US" altLang="en-US" sz="1400">
                <a:latin typeface="Helvetica" pitchFamily="2" charset="0"/>
              </a:rPr>
            </a:br>
            <a:r>
              <a:rPr lang="en-US" altLang="en-US" sz="1400">
                <a:latin typeface="Helvetica" pitchFamily="2" charset="0"/>
              </a:rPr>
              <a:t>II</a:t>
            </a:r>
          </a:p>
        </p:txBody>
      </p:sp>
      <p:sp>
        <p:nvSpPr>
          <p:cNvPr id="44041" name="Text Box 10">
            <a:extLst>
              <a:ext uri="{FF2B5EF4-FFF2-40B4-BE49-F238E27FC236}">
                <a16:creationId xmlns:a16="http://schemas.microsoft.com/office/drawing/2014/main" id="{C9506DA8-84C9-334C-A2AB-91A11DFB1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900" y="1096963"/>
            <a:ext cx="13017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42" name="Text Box 11">
            <a:extLst>
              <a:ext uri="{FF2B5EF4-FFF2-40B4-BE49-F238E27FC236}">
                <a16:creationId xmlns:a16="http://schemas.microsoft.com/office/drawing/2014/main" id="{BE45B71F-A747-9C4F-96F2-4778F1483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5" y="1101725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43" name="Text Box 12">
            <a:extLst>
              <a:ext uri="{FF2B5EF4-FFF2-40B4-BE49-F238E27FC236}">
                <a16:creationId xmlns:a16="http://schemas.microsoft.com/office/drawing/2014/main" id="{C1641215-4CC2-EE4C-B63D-3C80DBA89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3413" y="2200275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44" name="Text Box 13">
            <a:extLst>
              <a:ext uri="{FF2B5EF4-FFF2-40B4-BE49-F238E27FC236}">
                <a16:creationId xmlns:a16="http://schemas.microsoft.com/office/drawing/2014/main" id="{63CBD465-5555-204D-8C44-97FFC459D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338" y="2190750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45" name="Text Box 14">
            <a:extLst>
              <a:ext uri="{FF2B5EF4-FFF2-40B4-BE49-F238E27FC236}">
                <a16:creationId xmlns:a16="http://schemas.microsoft.com/office/drawing/2014/main" id="{A24477B9-FA6D-974A-9BCB-6B0528235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3950" y="3351213"/>
            <a:ext cx="13017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46" name="Text Box 15">
            <a:extLst>
              <a:ext uri="{FF2B5EF4-FFF2-40B4-BE49-F238E27FC236}">
                <a16:creationId xmlns:a16="http://schemas.microsoft.com/office/drawing/2014/main" id="{FC01B392-A0ED-DC46-910B-0887EA502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8263" y="3352800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47" name="Text Box 16">
            <a:extLst>
              <a:ext uri="{FF2B5EF4-FFF2-40B4-BE49-F238E27FC236}">
                <a16:creationId xmlns:a16="http://schemas.microsoft.com/office/drawing/2014/main" id="{803CCC07-773E-8144-AC55-5285D1F05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0" y="4460875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48" name="Text Box 17">
            <a:extLst>
              <a:ext uri="{FF2B5EF4-FFF2-40B4-BE49-F238E27FC236}">
                <a16:creationId xmlns:a16="http://schemas.microsoft.com/office/drawing/2014/main" id="{A7384EBC-77BC-3F40-81B6-25559E364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0413" y="4478338"/>
            <a:ext cx="13017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49" name="Text Box 18">
            <a:extLst>
              <a:ext uri="{FF2B5EF4-FFF2-40B4-BE49-F238E27FC236}">
                <a16:creationId xmlns:a16="http://schemas.microsoft.com/office/drawing/2014/main" id="{3FDB58D1-FB16-2440-96E6-DC00732F8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350" y="5902325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50" name="Text Box 19">
            <a:extLst>
              <a:ext uri="{FF2B5EF4-FFF2-40B4-BE49-F238E27FC236}">
                <a16:creationId xmlns:a16="http://schemas.microsoft.com/office/drawing/2014/main" id="{3C449339-0116-EE4F-A695-074AD7F65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0900" y="5884863"/>
            <a:ext cx="13017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51" name="Text Box 20">
            <a:extLst>
              <a:ext uri="{FF2B5EF4-FFF2-40B4-BE49-F238E27FC236}">
                <a16:creationId xmlns:a16="http://schemas.microsoft.com/office/drawing/2014/main" id="{D541EFA1-85DA-4742-9CEE-5AC5D70E6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0988" y="5940425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52" name="Text Box 21">
            <a:extLst>
              <a:ext uri="{FF2B5EF4-FFF2-40B4-BE49-F238E27FC236}">
                <a16:creationId xmlns:a16="http://schemas.microsoft.com/office/drawing/2014/main" id="{E828DD0C-A2FB-804F-ADDB-889CC82CD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9338" y="5964238"/>
            <a:ext cx="13017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53" name="Text Box 22">
            <a:extLst>
              <a:ext uri="{FF2B5EF4-FFF2-40B4-BE49-F238E27FC236}">
                <a16:creationId xmlns:a16="http://schemas.microsoft.com/office/drawing/2014/main" id="{0ABDD04A-6A07-2249-ABAB-B1DE7A26E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7475" y="1328738"/>
            <a:ext cx="13017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54" name="Text Box 23">
            <a:extLst>
              <a:ext uri="{FF2B5EF4-FFF2-40B4-BE49-F238E27FC236}">
                <a16:creationId xmlns:a16="http://schemas.microsoft.com/office/drawing/2014/main" id="{AFD2722A-2EE7-E64A-9A29-B79C0D89D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475" y="1330325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55" name="Text Box 24">
            <a:extLst>
              <a:ext uri="{FF2B5EF4-FFF2-40B4-BE49-F238E27FC236}">
                <a16:creationId xmlns:a16="http://schemas.microsoft.com/office/drawing/2014/main" id="{F3488DD4-93BF-BA41-99E1-469E01C6E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475" y="2193925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56" name="Text Box 25">
            <a:extLst>
              <a:ext uri="{FF2B5EF4-FFF2-40B4-BE49-F238E27FC236}">
                <a16:creationId xmlns:a16="http://schemas.microsoft.com/office/drawing/2014/main" id="{B6B5055E-F889-0F45-93E8-85A4DED61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250" y="2182813"/>
            <a:ext cx="13017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57" name="Text Box 26">
            <a:extLst>
              <a:ext uri="{FF2B5EF4-FFF2-40B4-BE49-F238E27FC236}">
                <a16:creationId xmlns:a16="http://schemas.microsoft.com/office/drawing/2014/main" id="{D7F7794E-89A8-7E45-85BD-AAD8BAB9B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3354388"/>
            <a:ext cx="13017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58" name="Text Box 27">
            <a:extLst>
              <a:ext uri="{FF2B5EF4-FFF2-40B4-BE49-F238E27FC236}">
                <a16:creationId xmlns:a16="http://schemas.microsoft.com/office/drawing/2014/main" id="{D7BBC198-8BFC-934D-B6A1-E22A6650F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1688" y="3352800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59" name="Text Box 28">
            <a:extLst>
              <a:ext uri="{FF2B5EF4-FFF2-40B4-BE49-F238E27FC236}">
                <a16:creationId xmlns:a16="http://schemas.microsoft.com/office/drawing/2014/main" id="{27E92A74-B859-0F43-85D3-E1803A344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3950" y="4445000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60" name="Text Box 29">
            <a:extLst>
              <a:ext uri="{FF2B5EF4-FFF2-40B4-BE49-F238E27FC236}">
                <a16:creationId xmlns:a16="http://schemas.microsoft.com/office/drawing/2014/main" id="{3408E5CB-1002-4F4E-89B6-4E1B66A61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6363" y="4475163"/>
            <a:ext cx="13017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61" name="Text Box 30">
            <a:extLst>
              <a:ext uri="{FF2B5EF4-FFF2-40B4-BE49-F238E27FC236}">
                <a16:creationId xmlns:a16="http://schemas.microsoft.com/office/drawing/2014/main" id="{4F67CCAD-760B-6C4E-A4EF-45848BEE4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300" y="5903913"/>
            <a:ext cx="13017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62" name="Text Box 31">
            <a:extLst>
              <a:ext uri="{FF2B5EF4-FFF2-40B4-BE49-F238E27FC236}">
                <a16:creationId xmlns:a16="http://schemas.microsoft.com/office/drawing/2014/main" id="{2C987797-A281-0C40-BCAB-0F1D307F6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9563" y="5922963"/>
            <a:ext cx="13017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63" name="Text Box 32">
            <a:extLst>
              <a:ext uri="{FF2B5EF4-FFF2-40B4-BE49-F238E27FC236}">
                <a16:creationId xmlns:a16="http://schemas.microsoft.com/office/drawing/2014/main" id="{79A5EEB4-10B5-264C-9CC7-A3A3A237C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878513"/>
            <a:ext cx="13017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64" name="Text Box 33">
            <a:extLst>
              <a:ext uri="{FF2B5EF4-FFF2-40B4-BE49-F238E27FC236}">
                <a16:creationId xmlns:a16="http://schemas.microsoft.com/office/drawing/2014/main" id="{93A2E005-C6C8-064D-B801-734ED8FB1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2313" y="5937250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65" name="Text Box 34">
            <a:extLst>
              <a:ext uri="{FF2B5EF4-FFF2-40B4-BE49-F238E27FC236}">
                <a16:creationId xmlns:a16="http://schemas.microsoft.com/office/drawing/2014/main" id="{9A1374FF-5ACD-FE4F-A8D7-95369F1D7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850" y="1560513"/>
            <a:ext cx="13017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66" name="Text Box 35">
            <a:extLst>
              <a:ext uri="{FF2B5EF4-FFF2-40B4-BE49-F238E27FC236}">
                <a16:creationId xmlns:a16="http://schemas.microsoft.com/office/drawing/2014/main" id="{52A64F17-02BD-9244-AC45-00AD56B6C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2850" y="1560513"/>
            <a:ext cx="13017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67" name="Text Box 36">
            <a:extLst>
              <a:ext uri="{FF2B5EF4-FFF2-40B4-BE49-F238E27FC236}">
                <a16:creationId xmlns:a16="http://schemas.microsoft.com/office/drawing/2014/main" id="{ABB9497A-CFD0-2A47-A877-32F585B7B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1825" y="2774950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68" name="Text Box 37">
            <a:extLst>
              <a:ext uri="{FF2B5EF4-FFF2-40B4-BE49-F238E27FC236}">
                <a16:creationId xmlns:a16="http://schemas.microsoft.com/office/drawing/2014/main" id="{C2D799C8-CD0C-7841-9A1F-00D4168E9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1450" y="2771775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69" name="Text Box 38">
            <a:extLst>
              <a:ext uri="{FF2B5EF4-FFF2-40B4-BE49-F238E27FC236}">
                <a16:creationId xmlns:a16="http://schemas.microsoft.com/office/drawing/2014/main" id="{519FB437-2BD3-044A-A961-6737B63F9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0775" y="3908425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70" name="Text Box 39">
            <a:extLst>
              <a:ext uri="{FF2B5EF4-FFF2-40B4-BE49-F238E27FC236}">
                <a16:creationId xmlns:a16="http://schemas.microsoft.com/office/drawing/2014/main" id="{28949B72-FC99-DC42-9936-AEFE0412D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1688" y="3914775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71" name="Text Box 40">
            <a:extLst>
              <a:ext uri="{FF2B5EF4-FFF2-40B4-BE49-F238E27FC236}">
                <a16:creationId xmlns:a16="http://schemas.microsoft.com/office/drawing/2014/main" id="{BF28EDD2-E14F-034A-B533-30308FBFF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1800" y="5076825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72" name="Text Box 41">
            <a:extLst>
              <a:ext uri="{FF2B5EF4-FFF2-40B4-BE49-F238E27FC236}">
                <a16:creationId xmlns:a16="http://schemas.microsoft.com/office/drawing/2014/main" id="{B62A8FA2-00F4-6F4F-8577-75225B520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5041900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73" name="Text Box 42">
            <a:extLst>
              <a:ext uri="{FF2B5EF4-FFF2-40B4-BE49-F238E27FC236}">
                <a16:creationId xmlns:a16="http://schemas.microsoft.com/office/drawing/2014/main" id="{0D57B785-7B3A-9E43-9D52-C14F620E3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0163" y="5673725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74" name="Text Box 43">
            <a:extLst>
              <a:ext uri="{FF2B5EF4-FFF2-40B4-BE49-F238E27FC236}">
                <a16:creationId xmlns:a16="http://schemas.microsoft.com/office/drawing/2014/main" id="{7A1A5866-8206-AE46-A5DD-20B3F8722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13" y="5602288"/>
            <a:ext cx="13017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75" name="Text Box 44">
            <a:extLst>
              <a:ext uri="{FF2B5EF4-FFF2-40B4-BE49-F238E27FC236}">
                <a16:creationId xmlns:a16="http://schemas.microsoft.com/office/drawing/2014/main" id="{D5CE45A1-1B57-9C4A-AD84-C013B04BF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913" y="5645150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76" name="Text Box 45">
            <a:extLst>
              <a:ext uri="{FF2B5EF4-FFF2-40B4-BE49-F238E27FC236}">
                <a16:creationId xmlns:a16="http://schemas.microsoft.com/office/drawing/2014/main" id="{12E97BBD-A5FA-3F4D-B137-5B5FBE445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7075" y="5607050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77" name="Text Box 46">
            <a:extLst>
              <a:ext uri="{FF2B5EF4-FFF2-40B4-BE49-F238E27FC236}">
                <a16:creationId xmlns:a16="http://schemas.microsoft.com/office/drawing/2014/main" id="{061916D3-0557-D245-A01F-C799FDDA5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1238250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78" name="Text Box 47">
            <a:extLst>
              <a:ext uri="{FF2B5EF4-FFF2-40B4-BE49-F238E27FC236}">
                <a16:creationId xmlns:a16="http://schemas.microsoft.com/office/drawing/2014/main" id="{93DF2ED9-3444-9148-A2F1-D616AC07F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213" y="1238250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79" name="Text Box 48">
            <a:extLst>
              <a:ext uri="{FF2B5EF4-FFF2-40B4-BE49-F238E27FC236}">
                <a16:creationId xmlns:a16="http://schemas.microsoft.com/office/drawing/2014/main" id="{6AA540EF-32DA-784A-9D9E-AED4DAFF1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188" y="2768600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80" name="Text Box 49">
            <a:extLst>
              <a:ext uri="{FF2B5EF4-FFF2-40B4-BE49-F238E27FC236}">
                <a16:creationId xmlns:a16="http://schemas.microsoft.com/office/drawing/2014/main" id="{DF1F0DE0-8031-0D47-B9CC-6D76296A2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4513" y="2787650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81" name="Text Box 50">
            <a:extLst>
              <a:ext uri="{FF2B5EF4-FFF2-40B4-BE49-F238E27FC236}">
                <a16:creationId xmlns:a16="http://schemas.microsoft.com/office/drawing/2014/main" id="{0FC85204-35F6-B841-BC18-BF26FA87F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75" y="3919538"/>
            <a:ext cx="13017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82" name="Text Box 51">
            <a:extLst>
              <a:ext uri="{FF2B5EF4-FFF2-40B4-BE49-F238E27FC236}">
                <a16:creationId xmlns:a16="http://schemas.microsoft.com/office/drawing/2014/main" id="{90CA2DDC-072B-7245-864E-51210807C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3025" y="3925888"/>
            <a:ext cx="13017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83" name="Text Box 52">
            <a:extLst>
              <a:ext uri="{FF2B5EF4-FFF2-40B4-BE49-F238E27FC236}">
                <a16:creationId xmlns:a16="http://schemas.microsoft.com/office/drawing/2014/main" id="{B4B59A5F-C8A2-5A43-84B4-91D1ED851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3950" y="5046663"/>
            <a:ext cx="13017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84" name="Text Box 53">
            <a:extLst>
              <a:ext uri="{FF2B5EF4-FFF2-40B4-BE49-F238E27FC236}">
                <a16:creationId xmlns:a16="http://schemas.microsoft.com/office/drawing/2014/main" id="{231B7A5F-A337-4142-8DD7-7C1F4744E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8825" y="5029200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85" name="Text Box 54">
            <a:extLst>
              <a:ext uri="{FF2B5EF4-FFF2-40B4-BE49-F238E27FC236}">
                <a16:creationId xmlns:a16="http://schemas.microsoft.com/office/drawing/2014/main" id="{DE330537-6118-A142-ABC8-0760F0DCC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0563" y="5551488"/>
            <a:ext cx="13017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86" name="Text Box 55">
            <a:extLst>
              <a:ext uri="{FF2B5EF4-FFF2-40B4-BE49-F238E27FC236}">
                <a16:creationId xmlns:a16="http://schemas.microsoft.com/office/drawing/2014/main" id="{9ABCC0FA-0D4E-7E42-A784-D9CBEB5DE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5665788"/>
            <a:ext cx="13017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87" name="Text Box 56">
            <a:extLst>
              <a:ext uri="{FF2B5EF4-FFF2-40B4-BE49-F238E27FC236}">
                <a16:creationId xmlns:a16="http://schemas.microsoft.com/office/drawing/2014/main" id="{96B8C95F-1F9F-224E-8B9A-B87587E4D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1638" y="5673725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88" name="Text Box 57">
            <a:extLst>
              <a:ext uri="{FF2B5EF4-FFF2-40B4-BE49-F238E27FC236}">
                <a16:creationId xmlns:a16="http://schemas.microsoft.com/office/drawing/2014/main" id="{85497A15-F7F6-254B-BBD2-E5E6BB0A5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8713" y="5635625"/>
            <a:ext cx="130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89" name="Text Box 58">
            <a:extLst>
              <a:ext uri="{FF2B5EF4-FFF2-40B4-BE49-F238E27FC236}">
                <a16:creationId xmlns:a16="http://schemas.microsoft.com/office/drawing/2014/main" id="{B80E5A83-EE8F-4141-8EB2-D55D27C6B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" y="5746750"/>
            <a:ext cx="7270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>
                <a:latin typeface="Helvetica" pitchFamily="2" charset="0"/>
              </a:rPr>
              <a:t>Gametes</a:t>
            </a:r>
          </a:p>
        </p:txBody>
      </p:sp>
      <p:sp>
        <p:nvSpPr>
          <p:cNvPr id="29754" name="Text Box 59">
            <a:extLst>
              <a:ext uri="{FF2B5EF4-FFF2-40B4-BE49-F238E27FC236}">
                <a16:creationId xmlns:a16="http://schemas.microsoft.com/office/drawing/2014/main" id="{7C0D371B-D6C3-EC4C-BA1D-32B89E071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1924050"/>
            <a:ext cx="2263775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Helvetica" pitchFamily="2" charset="0"/>
              </a:rPr>
              <a:t>LAW OF SEGREGATION</a:t>
            </a:r>
            <a:br>
              <a:rPr lang="en-US" altLang="en-US" sz="1400">
                <a:solidFill>
                  <a:schemeClr val="bg1"/>
                </a:solidFill>
                <a:latin typeface="Helvetica" pitchFamily="2" charset="0"/>
              </a:rPr>
            </a:br>
            <a:r>
              <a:rPr lang="en-US" altLang="en-US" sz="1400">
                <a:solidFill>
                  <a:schemeClr val="bg1"/>
                </a:solidFill>
                <a:latin typeface="Helvetica" pitchFamily="2" charset="0"/>
              </a:rPr>
              <a:t>The two alleles for each</a:t>
            </a:r>
            <a:br>
              <a:rPr lang="en-US" altLang="en-US" sz="1400">
                <a:solidFill>
                  <a:schemeClr val="bg1"/>
                </a:solidFill>
                <a:latin typeface="Helvetica" pitchFamily="2" charset="0"/>
              </a:rPr>
            </a:br>
            <a:r>
              <a:rPr lang="en-US" altLang="en-US" sz="1400">
                <a:solidFill>
                  <a:schemeClr val="bg1"/>
                </a:solidFill>
                <a:latin typeface="Helvetica" pitchFamily="2" charset="0"/>
              </a:rPr>
              <a:t>gene separate during</a:t>
            </a:r>
            <a:br>
              <a:rPr lang="en-US" altLang="en-US" sz="1400">
                <a:solidFill>
                  <a:schemeClr val="bg1"/>
                </a:solidFill>
                <a:latin typeface="Helvetica" pitchFamily="2" charset="0"/>
              </a:rPr>
            </a:br>
            <a:r>
              <a:rPr lang="en-US" altLang="en-US" sz="1400">
                <a:solidFill>
                  <a:schemeClr val="bg1"/>
                </a:solidFill>
                <a:latin typeface="Helvetica" pitchFamily="2" charset="0"/>
              </a:rPr>
              <a:t>gamete formation.</a:t>
            </a:r>
          </a:p>
        </p:txBody>
      </p:sp>
      <p:sp>
        <p:nvSpPr>
          <p:cNvPr id="29755" name="Text Box 60">
            <a:extLst>
              <a:ext uri="{FF2B5EF4-FFF2-40B4-BE49-F238E27FC236}">
                <a16:creationId xmlns:a16="http://schemas.microsoft.com/office/drawing/2014/main" id="{FF23A532-2325-8A4E-85F2-256304F5D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1088" y="1778000"/>
            <a:ext cx="254158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Helvetica" pitchFamily="2" charset="0"/>
              </a:rPr>
              <a:t>LAW OF INDEPENDENT</a:t>
            </a:r>
            <a:br>
              <a:rPr lang="en-US" altLang="en-US" sz="1400">
                <a:solidFill>
                  <a:schemeClr val="bg1"/>
                </a:solidFill>
                <a:latin typeface="Helvetica" pitchFamily="2" charset="0"/>
              </a:rPr>
            </a:br>
            <a:r>
              <a:rPr lang="en-US" altLang="en-US" sz="1400">
                <a:solidFill>
                  <a:schemeClr val="bg1"/>
                </a:solidFill>
                <a:latin typeface="Helvetica" pitchFamily="2" charset="0"/>
              </a:rPr>
              <a:t>ASSORTMENT Alleles of </a:t>
            </a:r>
            <a:br>
              <a:rPr lang="en-US" altLang="en-US" sz="1400">
                <a:solidFill>
                  <a:schemeClr val="bg1"/>
                </a:solidFill>
                <a:latin typeface="Helvetica" pitchFamily="2" charset="0"/>
              </a:rPr>
            </a:br>
            <a:r>
              <a:rPr lang="en-US" altLang="en-US" sz="1400">
                <a:solidFill>
                  <a:schemeClr val="bg1"/>
                </a:solidFill>
                <a:latin typeface="Helvetica" pitchFamily="2" charset="0"/>
              </a:rPr>
              <a:t>genes on non-homologous </a:t>
            </a:r>
            <a:br>
              <a:rPr lang="en-US" altLang="en-US" sz="1400">
                <a:solidFill>
                  <a:schemeClr val="bg1"/>
                </a:solidFill>
                <a:latin typeface="Helvetica" pitchFamily="2" charset="0"/>
              </a:rPr>
            </a:br>
            <a:r>
              <a:rPr lang="en-US" altLang="en-US" sz="1400">
                <a:solidFill>
                  <a:schemeClr val="bg1"/>
                </a:solidFill>
                <a:latin typeface="Helvetica" pitchFamily="2" charset="0"/>
              </a:rPr>
              <a:t>chromosomes  assort </a:t>
            </a:r>
            <a:br>
              <a:rPr lang="en-US" altLang="en-US" sz="1400">
                <a:solidFill>
                  <a:schemeClr val="bg1"/>
                </a:solidFill>
                <a:latin typeface="Helvetica" pitchFamily="2" charset="0"/>
              </a:rPr>
            </a:br>
            <a:r>
              <a:rPr lang="en-US" altLang="en-US" sz="1400">
                <a:solidFill>
                  <a:schemeClr val="bg1"/>
                </a:solidFill>
                <a:latin typeface="Helvetica" pitchFamily="2" charset="0"/>
              </a:rPr>
              <a:t>independently during gamete </a:t>
            </a:r>
            <a:br>
              <a:rPr lang="en-US" altLang="en-US" sz="1400">
                <a:solidFill>
                  <a:schemeClr val="bg1"/>
                </a:solidFill>
                <a:latin typeface="Helvetica" pitchFamily="2" charset="0"/>
              </a:rPr>
            </a:br>
            <a:r>
              <a:rPr lang="en-US" altLang="en-US" sz="1400">
                <a:solidFill>
                  <a:schemeClr val="bg1"/>
                </a:solidFill>
                <a:latin typeface="Helvetica" pitchFamily="2" charset="0"/>
              </a:rPr>
              <a:t>formation.</a:t>
            </a:r>
          </a:p>
        </p:txBody>
      </p:sp>
      <p:grpSp>
        <p:nvGrpSpPr>
          <p:cNvPr id="44092" name="Group 61">
            <a:extLst>
              <a:ext uri="{FF2B5EF4-FFF2-40B4-BE49-F238E27FC236}">
                <a16:creationId xmlns:a16="http://schemas.microsoft.com/office/drawing/2014/main" id="{1F5BEF7E-5D05-1448-A4D4-8D75336EC6CA}"/>
              </a:ext>
            </a:extLst>
          </p:cNvPr>
          <p:cNvGrpSpPr>
            <a:grpSpLocks/>
          </p:cNvGrpSpPr>
          <p:nvPr/>
        </p:nvGrpSpPr>
        <p:grpSpPr bwMode="auto">
          <a:xfrm>
            <a:off x="1997075" y="3108325"/>
            <a:ext cx="228600" cy="244475"/>
            <a:chOff x="1825" y="2203"/>
            <a:chExt cx="90" cy="98"/>
          </a:xfrm>
        </p:grpSpPr>
        <p:sp>
          <p:nvSpPr>
            <p:cNvPr id="44114" name="Oval 62">
              <a:extLst>
                <a:ext uri="{FF2B5EF4-FFF2-40B4-BE49-F238E27FC236}">
                  <a16:creationId xmlns:a16="http://schemas.microsoft.com/office/drawing/2014/main" id="{9883C82B-8C95-1A44-A7FF-5AD49F0D1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" y="2203"/>
              <a:ext cx="90" cy="96"/>
            </a:xfrm>
            <a:prstGeom prst="ellipse">
              <a:avLst/>
            </a:prstGeom>
            <a:solidFill>
              <a:srgbClr val="87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latin typeface="Helvetica" pitchFamily="2" charset="0"/>
              </a:endParaRPr>
            </a:p>
          </p:txBody>
        </p:sp>
        <p:sp>
          <p:nvSpPr>
            <p:cNvPr id="44115" name="Text Box 63">
              <a:extLst>
                <a:ext uri="{FF2B5EF4-FFF2-40B4-BE49-F238E27FC236}">
                  <a16:creationId xmlns:a16="http://schemas.microsoft.com/office/drawing/2014/main" id="{399C016E-82B4-3346-9A96-4D93559D4D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6" y="2219"/>
              <a:ext cx="51" cy="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200">
                  <a:solidFill>
                    <a:schemeClr val="bg1"/>
                  </a:solidFill>
                  <a:latin typeface="Helvetica" pitchFamily="2" charset="0"/>
                </a:rPr>
                <a:t>1</a:t>
              </a:r>
            </a:p>
          </p:txBody>
        </p:sp>
      </p:grpSp>
      <p:grpSp>
        <p:nvGrpSpPr>
          <p:cNvPr id="44093" name="Group 64">
            <a:extLst>
              <a:ext uri="{FF2B5EF4-FFF2-40B4-BE49-F238E27FC236}">
                <a16:creationId xmlns:a16="http://schemas.microsoft.com/office/drawing/2014/main" id="{77BDF04E-785A-134E-B807-0B799A44BC9B}"/>
              </a:ext>
            </a:extLst>
          </p:cNvPr>
          <p:cNvGrpSpPr>
            <a:grpSpLocks/>
          </p:cNvGrpSpPr>
          <p:nvPr/>
        </p:nvGrpSpPr>
        <p:grpSpPr bwMode="auto">
          <a:xfrm>
            <a:off x="1130300" y="4786313"/>
            <a:ext cx="228600" cy="244475"/>
            <a:chOff x="1462" y="2901"/>
            <a:chExt cx="90" cy="98"/>
          </a:xfrm>
        </p:grpSpPr>
        <p:sp>
          <p:nvSpPr>
            <p:cNvPr id="44112" name="Oval 65">
              <a:extLst>
                <a:ext uri="{FF2B5EF4-FFF2-40B4-BE49-F238E27FC236}">
                  <a16:creationId xmlns:a16="http://schemas.microsoft.com/office/drawing/2014/main" id="{98C37D9F-636B-3344-A375-89FCC8AA8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2" y="2901"/>
              <a:ext cx="90" cy="96"/>
            </a:xfrm>
            <a:prstGeom prst="ellipse">
              <a:avLst/>
            </a:prstGeom>
            <a:solidFill>
              <a:srgbClr val="87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latin typeface="Helvetica" pitchFamily="2" charset="0"/>
              </a:endParaRPr>
            </a:p>
          </p:txBody>
        </p:sp>
        <p:sp>
          <p:nvSpPr>
            <p:cNvPr id="44113" name="Text Box 66">
              <a:extLst>
                <a:ext uri="{FF2B5EF4-FFF2-40B4-BE49-F238E27FC236}">
                  <a16:creationId xmlns:a16="http://schemas.microsoft.com/office/drawing/2014/main" id="{2810887A-4E28-8F4A-B4D4-78F6E7F94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917"/>
              <a:ext cx="51" cy="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200">
                  <a:solidFill>
                    <a:schemeClr val="bg1"/>
                  </a:solidFill>
                  <a:latin typeface="Helvetica" pitchFamily="2" charset="0"/>
                </a:rPr>
                <a:t>2</a:t>
              </a:r>
            </a:p>
          </p:txBody>
        </p:sp>
      </p:grpSp>
      <p:grpSp>
        <p:nvGrpSpPr>
          <p:cNvPr id="44094" name="Group 67">
            <a:extLst>
              <a:ext uri="{FF2B5EF4-FFF2-40B4-BE49-F238E27FC236}">
                <a16:creationId xmlns:a16="http://schemas.microsoft.com/office/drawing/2014/main" id="{C13AFC7B-CF76-A840-8DB7-91180D87D897}"/>
              </a:ext>
            </a:extLst>
          </p:cNvPr>
          <p:cNvGrpSpPr>
            <a:grpSpLocks/>
          </p:cNvGrpSpPr>
          <p:nvPr/>
        </p:nvGrpSpPr>
        <p:grpSpPr bwMode="auto">
          <a:xfrm>
            <a:off x="7558088" y="4784725"/>
            <a:ext cx="228600" cy="241300"/>
            <a:chOff x="1292" y="2586"/>
            <a:chExt cx="90" cy="97"/>
          </a:xfrm>
        </p:grpSpPr>
        <p:sp>
          <p:nvSpPr>
            <p:cNvPr id="44110" name="Oval 68">
              <a:extLst>
                <a:ext uri="{FF2B5EF4-FFF2-40B4-BE49-F238E27FC236}">
                  <a16:creationId xmlns:a16="http://schemas.microsoft.com/office/drawing/2014/main" id="{5FC4F2C0-9903-694A-8035-92D5BDFDA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2586"/>
              <a:ext cx="90" cy="96"/>
            </a:xfrm>
            <a:prstGeom prst="ellipse">
              <a:avLst/>
            </a:prstGeom>
            <a:solidFill>
              <a:srgbClr val="009B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latin typeface="Helvetica" pitchFamily="2" charset="0"/>
              </a:endParaRPr>
            </a:p>
          </p:txBody>
        </p:sp>
        <p:sp>
          <p:nvSpPr>
            <p:cNvPr id="44111" name="Text Box 69">
              <a:extLst>
                <a:ext uri="{FF2B5EF4-FFF2-40B4-BE49-F238E27FC236}">
                  <a16:creationId xmlns:a16="http://schemas.microsoft.com/office/drawing/2014/main" id="{304E4E4E-E68F-4B4E-BA39-3E8DBDFFD7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8" y="2601"/>
              <a:ext cx="51" cy="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200">
                  <a:solidFill>
                    <a:schemeClr val="bg1"/>
                  </a:solidFill>
                  <a:latin typeface="Helvetica" pitchFamily="2" charset="0"/>
                </a:rPr>
                <a:t>2</a:t>
              </a:r>
            </a:p>
          </p:txBody>
        </p:sp>
      </p:grpSp>
      <p:grpSp>
        <p:nvGrpSpPr>
          <p:cNvPr id="44095" name="Group 70">
            <a:extLst>
              <a:ext uri="{FF2B5EF4-FFF2-40B4-BE49-F238E27FC236}">
                <a16:creationId xmlns:a16="http://schemas.microsoft.com/office/drawing/2014/main" id="{89733379-C7F0-8046-97DA-DE9B2F1DD43A}"/>
              </a:ext>
            </a:extLst>
          </p:cNvPr>
          <p:cNvGrpSpPr>
            <a:grpSpLocks/>
          </p:cNvGrpSpPr>
          <p:nvPr/>
        </p:nvGrpSpPr>
        <p:grpSpPr bwMode="auto">
          <a:xfrm>
            <a:off x="6716713" y="3090863"/>
            <a:ext cx="228600" cy="241300"/>
            <a:chOff x="1292" y="2586"/>
            <a:chExt cx="90" cy="97"/>
          </a:xfrm>
        </p:grpSpPr>
        <p:sp>
          <p:nvSpPr>
            <p:cNvPr id="44108" name="Oval 71">
              <a:extLst>
                <a:ext uri="{FF2B5EF4-FFF2-40B4-BE49-F238E27FC236}">
                  <a16:creationId xmlns:a16="http://schemas.microsoft.com/office/drawing/2014/main" id="{180F6A4F-61FA-B643-A1BD-39E440C87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2586"/>
              <a:ext cx="90" cy="96"/>
            </a:xfrm>
            <a:prstGeom prst="ellipse">
              <a:avLst/>
            </a:prstGeom>
            <a:solidFill>
              <a:srgbClr val="009B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>
                <a:latin typeface="Helvetica" pitchFamily="2" charset="0"/>
              </a:endParaRPr>
            </a:p>
          </p:txBody>
        </p:sp>
        <p:sp>
          <p:nvSpPr>
            <p:cNvPr id="44109" name="Text Box 72">
              <a:extLst>
                <a:ext uri="{FF2B5EF4-FFF2-40B4-BE49-F238E27FC236}">
                  <a16:creationId xmlns:a16="http://schemas.microsoft.com/office/drawing/2014/main" id="{81566642-BAC7-D248-9871-97B5C20AD5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8" y="2601"/>
              <a:ext cx="51" cy="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45000"/>
                </a:spcBef>
                <a:spcAft>
                  <a:spcPct val="20000"/>
                </a:spcAft>
                <a:buClr>
                  <a:schemeClr val="tx2"/>
                </a:buClr>
                <a:buFont typeface="Times New Roman" panose="02020603050405020304" pitchFamily="18" charset="0"/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200">
                  <a:solidFill>
                    <a:schemeClr val="bg1"/>
                  </a:solidFill>
                  <a:latin typeface="Helvetica" pitchFamily="2" charset="0"/>
                </a:rPr>
                <a:t>1</a:t>
              </a:r>
            </a:p>
          </p:txBody>
        </p:sp>
      </p:grpSp>
      <p:sp>
        <p:nvSpPr>
          <p:cNvPr id="44096" name="Text Box 73">
            <a:extLst>
              <a:ext uri="{FF2B5EF4-FFF2-40B4-BE49-F238E27FC236}">
                <a16:creationId xmlns:a16="http://schemas.microsoft.com/office/drawing/2014/main" id="{B6A6FB5F-082C-0144-B533-5C79A12E9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888" y="6373813"/>
            <a:ext cx="2254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baseline="30000">
                <a:latin typeface="Helvetica" pitchFamily="2" charset="0"/>
              </a:rPr>
              <a:t>1</a:t>
            </a:r>
            <a:r>
              <a:rPr lang="en-US" altLang="en-US" sz="1200">
                <a:latin typeface="Helvetica" pitchFamily="2" charset="0"/>
              </a:rPr>
              <a:t>/</a:t>
            </a:r>
            <a:r>
              <a:rPr lang="en-US" altLang="en-US" sz="1200" baseline="-25000">
                <a:latin typeface="Helvetica" pitchFamily="2" charset="0"/>
              </a:rPr>
              <a:t>4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97" name="Text Box 74">
            <a:extLst>
              <a:ext uri="{FF2B5EF4-FFF2-40B4-BE49-F238E27FC236}">
                <a16:creationId xmlns:a16="http://schemas.microsoft.com/office/drawing/2014/main" id="{83BFD05E-FD3C-6849-B513-68899FBB8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8200" y="6375400"/>
            <a:ext cx="2254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baseline="30000">
                <a:latin typeface="Helvetica" pitchFamily="2" charset="0"/>
              </a:rPr>
              <a:t>1</a:t>
            </a:r>
            <a:r>
              <a:rPr lang="en-US" altLang="en-US" sz="1200">
                <a:latin typeface="Helvetica" pitchFamily="2" charset="0"/>
              </a:rPr>
              <a:t>/</a:t>
            </a:r>
            <a:r>
              <a:rPr lang="en-US" altLang="en-US" sz="1200" baseline="-25000">
                <a:latin typeface="Helvetica" pitchFamily="2" charset="0"/>
              </a:rPr>
              <a:t>4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98" name="Text Box 75">
            <a:extLst>
              <a:ext uri="{FF2B5EF4-FFF2-40B4-BE49-F238E27FC236}">
                <a16:creationId xmlns:a16="http://schemas.microsoft.com/office/drawing/2014/main" id="{8C464D98-A397-F44E-A861-2F920A5CF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73813"/>
            <a:ext cx="2254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baseline="30000">
                <a:latin typeface="Helvetica" pitchFamily="2" charset="0"/>
              </a:rPr>
              <a:t>1</a:t>
            </a:r>
            <a:r>
              <a:rPr lang="en-US" altLang="en-US" sz="1200">
                <a:latin typeface="Helvetica" pitchFamily="2" charset="0"/>
              </a:rPr>
              <a:t>/</a:t>
            </a:r>
            <a:r>
              <a:rPr lang="en-US" altLang="en-US" sz="1200" baseline="-25000">
                <a:latin typeface="Helvetica" pitchFamily="2" charset="0"/>
              </a:rPr>
              <a:t>4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099" name="Text Box 76">
            <a:extLst>
              <a:ext uri="{FF2B5EF4-FFF2-40B4-BE49-F238E27FC236}">
                <a16:creationId xmlns:a16="http://schemas.microsoft.com/office/drawing/2014/main" id="{B84C5F2A-19A4-E744-B129-66EDA1443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188" y="6359525"/>
            <a:ext cx="2254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baseline="30000">
                <a:latin typeface="Helvetica" pitchFamily="2" charset="0"/>
              </a:rPr>
              <a:t>1</a:t>
            </a:r>
            <a:r>
              <a:rPr lang="en-US" altLang="en-US" sz="1200">
                <a:latin typeface="Helvetica" pitchFamily="2" charset="0"/>
              </a:rPr>
              <a:t>/</a:t>
            </a:r>
            <a:r>
              <a:rPr lang="en-US" altLang="en-US" sz="1200" baseline="-25000">
                <a:latin typeface="Helvetica" pitchFamily="2" charset="0"/>
              </a:rPr>
              <a:t>4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100" name="Text Box 77">
            <a:extLst>
              <a:ext uri="{FF2B5EF4-FFF2-40B4-BE49-F238E27FC236}">
                <a16:creationId xmlns:a16="http://schemas.microsoft.com/office/drawing/2014/main" id="{328A3B65-46C1-494E-841B-016DADFA6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025" y="6408738"/>
            <a:ext cx="211138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101" name="Text Box 78">
            <a:extLst>
              <a:ext uri="{FF2B5EF4-FFF2-40B4-BE49-F238E27FC236}">
                <a16:creationId xmlns:a16="http://schemas.microsoft.com/office/drawing/2014/main" id="{2DEF334B-6286-DB4E-A001-9B9ECA8B1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788" y="6376988"/>
            <a:ext cx="211137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102" name="Text Box 79">
            <a:extLst>
              <a:ext uri="{FF2B5EF4-FFF2-40B4-BE49-F238E27FC236}">
                <a16:creationId xmlns:a16="http://schemas.microsoft.com/office/drawing/2014/main" id="{73757D2B-C1A5-CA47-8FAE-3983F72E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6410325"/>
            <a:ext cx="21113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103" name="Text Box 80">
            <a:extLst>
              <a:ext uri="{FF2B5EF4-FFF2-40B4-BE49-F238E27FC236}">
                <a16:creationId xmlns:a16="http://schemas.microsoft.com/office/drawing/2014/main" id="{AD68F67D-03BD-C048-95A0-04A226AEF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725" y="6400800"/>
            <a:ext cx="21113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>
                <a:latin typeface="Helvetica" pitchFamily="2" charset="0"/>
              </a:rPr>
              <a:t>yR</a:t>
            </a:r>
            <a:endParaRPr lang="en-US" altLang="en-US" sz="1200">
              <a:latin typeface="Helvetica" pitchFamily="2" charset="0"/>
            </a:endParaRPr>
          </a:p>
        </p:txBody>
      </p:sp>
      <p:sp>
        <p:nvSpPr>
          <p:cNvPr id="44104" name="AutoShape 81">
            <a:extLst>
              <a:ext uri="{FF2B5EF4-FFF2-40B4-BE49-F238E27FC236}">
                <a16:creationId xmlns:a16="http://schemas.microsoft.com/office/drawing/2014/main" id="{5B54ABD2-F14C-5F41-B685-FCD2CEB911BD}"/>
              </a:ext>
            </a:extLst>
          </p:cNvPr>
          <p:cNvSpPr>
            <a:spLocks/>
          </p:cNvSpPr>
          <p:nvPr/>
        </p:nvSpPr>
        <p:spPr bwMode="auto">
          <a:xfrm rot="-5400000">
            <a:off x="1809750" y="5502275"/>
            <a:ext cx="149225" cy="1463675"/>
          </a:xfrm>
          <a:prstGeom prst="leftBrace">
            <a:avLst>
              <a:gd name="adj1" fmla="val 81738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latin typeface="Helvetica" pitchFamily="2" charset="0"/>
            </a:endParaRPr>
          </a:p>
        </p:txBody>
      </p:sp>
      <p:sp>
        <p:nvSpPr>
          <p:cNvPr id="44105" name="AutoShape 82">
            <a:extLst>
              <a:ext uri="{FF2B5EF4-FFF2-40B4-BE49-F238E27FC236}">
                <a16:creationId xmlns:a16="http://schemas.microsoft.com/office/drawing/2014/main" id="{0A0BA8E4-E4E8-4747-A361-D2EB3B1C2294}"/>
              </a:ext>
            </a:extLst>
          </p:cNvPr>
          <p:cNvSpPr>
            <a:spLocks/>
          </p:cNvSpPr>
          <p:nvPr/>
        </p:nvSpPr>
        <p:spPr bwMode="auto">
          <a:xfrm rot="-5400000">
            <a:off x="3527425" y="5489575"/>
            <a:ext cx="149225" cy="1463675"/>
          </a:xfrm>
          <a:prstGeom prst="leftBrace">
            <a:avLst>
              <a:gd name="adj1" fmla="val 81738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latin typeface="Helvetica" pitchFamily="2" charset="0"/>
            </a:endParaRPr>
          </a:p>
        </p:txBody>
      </p:sp>
      <p:sp>
        <p:nvSpPr>
          <p:cNvPr id="44106" name="AutoShape 83">
            <a:extLst>
              <a:ext uri="{FF2B5EF4-FFF2-40B4-BE49-F238E27FC236}">
                <a16:creationId xmlns:a16="http://schemas.microsoft.com/office/drawing/2014/main" id="{06722591-6AA6-7E46-9B37-E24CB5B0E459}"/>
              </a:ext>
            </a:extLst>
          </p:cNvPr>
          <p:cNvSpPr>
            <a:spLocks/>
          </p:cNvSpPr>
          <p:nvPr/>
        </p:nvSpPr>
        <p:spPr bwMode="auto">
          <a:xfrm rot="-5400000">
            <a:off x="5248275" y="5489575"/>
            <a:ext cx="149225" cy="1463675"/>
          </a:xfrm>
          <a:prstGeom prst="leftBrace">
            <a:avLst>
              <a:gd name="adj1" fmla="val 81738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latin typeface="Helvetica" pitchFamily="2" charset="0"/>
            </a:endParaRPr>
          </a:p>
        </p:txBody>
      </p:sp>
      <p:sp>
        <p:nvSpPr>
          <p:cNvPr id="44107" name="AutoShape 84">
            <a:extLst>
              <a:ext uri="{FF2B5EF4-FFF2-40B4-BE49-F238E27FC236}">
                <a16:creationId xmlns:a16="http://schemas.microsoft.com/office/drawing/2014/main" id="{717AB0A0-F67B-F74C-8284-4357C83B6DA8}"/>
              </a:ext>
            </a:extLst>
          </p:cNvPr>
          <p:cNvSpPr>
            <a:spLocks/>
          </p:cNvSpPr>
          <p:nvPr/>
        </p:nvSpPr>
        <p:spPr bwMode="auto">
          <a:xfrm rot="-5400000">
            <a:off x="6978650" y="5497513"/>
            <a:ext cx="149225" cy="1463675"/>
          </a:xfrm>
          <a:prstGeom prst="leftBrace">
            <a:avLst>
              <a:gd name="adj1" fmla="val 81738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latin typeface="Helvetica" pitchFamily="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54" grpId="0"/>
      <p:bldP spid="2975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93925CFC-60E8-F74B-92D3-9D0D75FAB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76213"/>
            <a:ext cx="8534400" cy="503237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Helvetica" pitchFamily="2" charset="0"/>
              </a:rPr>
              <a:t>Mendelian inheritance in humans (one trait)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264E0A8-3A0B-514F-A4E1-B131B8659E5C}"/>
              </a:ext>
            </a:extLst>
          </p:cNvPr>
          <p:cNvSpPr txBox="1">
            <a:spLocks/>
          </p:cNvSpPr>
          <p:nvPr/>
        </p:nvSpPr>
        <p:spPr>
          <a:xfrm>
            <a:off x="142875" y="981075"/>
            <a:ext cx="7478713" cy="11017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50000"/>
              </a:spcBef>
              <a:buFont typeface="Wingdings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</a:rPr>
              <a:t>Inheritance of certain human traits is predictable based on </a:t>
            </a:r>
            <a:r>
              <a:rPr lang="en-US" sz="2400" dirty="0" err="1">
                <a:solidFill>
                  <a:schemeClr val="tx1"/>
                </a:solidFill>
              </a:rPr>
              <a:t>Mendelian</a:t>
            </a:r>
            <a:r>
              <a:rPr lang="en-US" sz="2400" dirty="0">
                <a:solidFill>
                  <a:schemeClr val="tx1"/>
                </a:solidFill>
              </a:rPr>
              <a:t> inheritance patterns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46083" name="Picture 1" descr="03p058_f13_C.jpg">
            <a:extLst>
              <a:ext uri="{FF2B5EF4-FFF2-40B4-BE49-F238E27FC236}">
                <a16:creationId xmlns:a16="http://schemas.microsoft.com/office/drawing/2014/main" id="{B5503362-AF80-DF4E-A14A-B2F24B465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8" y="981075"/>
            <a:ext cx="1414462" cy="19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31">
            <a:extLst>
              <a:ext uri="{FF2B5EF4-FFF2-40B4-BE49-F238E27FC236}">
                <a16:creationId xmlns:a16="http://schemas.microsoft.com/office/drawing/2014/main" id="{7CEA9D3F-08F6-F24A-B923-72E4DD97D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46400"/>
            <a:ext cx="2395538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C2BBF8A-DEDE-1743-B858-4B6E386C6F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8" y="4497388"/>
            <a:ext cx="238442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34">
            <a:extLst>
              <a:ext uri="{FF2B5EF4-FFF2-40B4-BE49-F238E27FC236}">
                <a16:creationId xmlns:a16="http://schemas.microsoft.com/office/drawing/2014/main" id="{0E1A3F6E-3B13-044B-8C3D-29344A847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882650"/>
            <a:ext cx="1160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t>Albinism</a:t>
            </a:r>
            <a:endParaRPr lang="en-US" altLang="en-US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170BC9-D53D-1447-B627-E4CE94BA6488}"/>
              </a:ext>
            </a:extLst>
          </p:cNvPr>
          <p:cNvGrpSpPr>
            <a:grpSpLocks/>
          </p:cNvGrpSpPr>
          <p:nvPr/>
        </p:nvGrpSpPr>
        <p:grpSpPr bwMode="auto">
          <a:xfrm>
            <a:off x="2849563" y="3576638"/>
            <a:ext cx="2892425" cy="1817687"/>
            <a:chOff x="2849489" y="3576823"/>
            <a:chExt cx="2892068" cy="1818270"/>
          </a:xfrm>
        </p:grpSpPr>
        <p:pic>
          <p:nvPicPr>
            <p:cNvPr id="46091" name="Picture 32">
              <a:extLst>
                <a:ext uri="{FF2B5EF4-FFF2-40B4-BE49-F238E27FC236}">
                  <a16:creationId xmlns:a16="http://schemas.microsoft.com/office/drawing/2014/main" id="{6B6484CF-810C-8F4D-A45B-9C2F5FB45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438" y="3576823"/>
              <a:ext cx="2405119" cy="1818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0F6EE1A-EB1A-6F40-B92C-C655CE7468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49489" y="3802320"/>
              <a:ext cx="449207" cy="57803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95F22E-1F68-FF4F-813B-2C748BDF4CD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9775" y="4648200"/>
            <a:ext cx="450850" cy="5778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5714CC3-4CA7-714C-9012-1166C2D0C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429000"/>
            <a:ext cx="2346325" cy="1219200"/>
          </a:xfrm>
          <a:prstGeom prst="rect">
            <a:avLst/>
          </a:prstGeom>
          <a:gradFill rotWithShape="1">
            <a:gsLst>
              <a:gs pos="0">
                <a:srgbClr val="F1FFF1"/>
              </a:gs>
              <a:gs pos="64999">
                <a:srgbClr val="DDFDDE"/>
              </a:gs>
              <a:gs pos="100000">
                <a:srgbClr val="D0FCD1"/>
              </a:gs>
            </a:gsLst>
            <a:lin ang="5400000" scaled="1"/>
          </a:gradFill>
          <a:ln w="9525">
            <a:solidFill>
              <a:srgbClr val="B2D6B3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dk1"/>
                </a:solidFill>
                <a:latin typeface="+mn-lt"/>
                <a:ea typeface="+mn-ea"/>
              </a:rPr>
              <a:t>What are the gametes produced by each parent?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1C2801D-1465-7B4C-A5FE-36BC860D1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726113"/>
            <a:ext cx="4746625" cy="657225"/>
          </a:xfrm>
          <a:prstGeom prst="rect">
            <a:avLst/>
          </a:prstGeom>
          <a:gradFill rotWithShape="1">
            <a:gsLst>
              <a:gs pos="0">
                <a:srgbClr val="F1FFF1"/>
              </a:gs>
              <a:gs pos="64999">
                <a:srgbClr val="DDFDDE"/>
              </a:gs>
              <a:gs pos="100000">
                <a:srgbClr val="D0FCD1"/>
              </a:gs>
            </a:gsLst>
            <a:lin ang="5400000" scaled="1"/>
          </a:gradFill>
          <a:ln w="9525">
            <a:solidFill>
              <a:srgbClr val="B2D6B3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dk1"/>
                </a:solidFill>
                <a:latin typeface="+mn-lt"/>
                <a:ea typeface="+mn-ea"/>
              </a:rPr>
              <a:t>What percent of the </a:t>
            </a:r>
            <a:r>
              <a:rPr lang="en-US" sz="2000" u="sng" dirty="0">
                <a:solidFill>
                  <a:schemeClr val="dk1"/>
                </a:solidFill>
                <a:latin typeface="+mn-lt"/>
                <a:ea typeface="+mn-ea"/>
              </a:rPr>
              <a:t>normal</a:t>
            </a:r>
            <a:r>
              <a:rPr lang="en-US" sz="2000" dirty="0">
                <a:solidFill>
                  <a:schemeClr val="dk1"/>
                </a:solidFill>
                <a:latin typeface="+mn-lt"/>
                <a:ea typeface="+mn-ea"/>
              </a:rPr>
              <a:t> offspring will be carriers of the disease?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BB74EE0A-791F-8844-B2E3-37DA697E5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438" y="271463"/>
            <a:ext cx="8229600" cy="508000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Helvetica" pitchFamily="2" charset="0"/>
              </a:rPr>
              <a:t>Dihybrid Cross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6C384B7-6D60-B745-8435-E6B3708BF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36625"/>
            <a:ext cx="3886200" cy="15700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just">
              <a:spcBef>
                <a:spcPts val="0"/>
              </a:spcBef>
              <a:defRPr/>
            </a:pPr>
            <a:r>
              <a:rPr lang="en-US" dirty="0">
                <a:latin typeface="Arial"/>
                <a:ea typeface="ＭＳ Ｐゴシック" charset="-128"/>
                <a:cs typeface="Arial"/>
              </a:rPr>
              <a:t>Gene for Pigmentation: </a:t>
            </a:r>
          </a:p>
          <a:p>
            <a:pPr marL="342900" indent="-342900" algn="just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u="sng" dirty="0">
                <a:latin typeface="Arial"/>
                <a:ea typeface="ＭＳ Ｐゴシック" charset="-128"/>
                <a:cs typeface="Arial"/>
              </a:rPr>
              <a:t>Two possible alleles </a:t>
            </a:r>
          </a:p>
          <a:p>
            <a:pPr marL="342900" indent="-342900" algn="just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b="0" dirty="0">
                <a:latin typeface="Arial"/>
                <a:ea typeface="ＭＳ Ｐゴシック" charset="-128"/>
                <a:cs typeface="Arial"/>
              </a:rPr>
              <a:t>A (normal pigmentation) </a:t>
            </a:r>
          </a:p>
          <a:p>
            <a:pPr marL="342900" indent="-342900" algn="just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b="0" dirty="0">
                <a:latin typeface="Arial"/>
                <a:ea typeface="ＭＳ Ｐゴシック" charset="-128"/>
                <a:cs typeface="Arial"/>
              </a:rPr>
              <a:t>a (albino)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A80B4B0D-7032-F64A-93CC-51EDC3299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954088"/>
            <a:ext cx="3505200" cy="1570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just">
              <a:spcBef>
                <a:spcPts val="0"/>
              </a:spcBef>
              <a:defRPr/>
            </a:pPr>
            <a:r>
              <a:rPr lang="en-US" dirty="0">
                <a:latin typeface="Arial"/>
                <a:ea typeface="ＭＳ Ｐゴシック" charset="-128"/>
                <a:cs typeface="Arial"/>
              </a:rPr>
              <a:t>Gene for Hearing: </a:t>
            </a:r>
          </a:p>
          <a:p>
            <a:pPr marL="342900" indent="-342900" algn="just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u="sng" dirty="0">
                <a:latin typeface="Arial"/>
                <a:ea typeface="ＭＳ Ｐゴシック" charset="-128"/>
                <a:cs typeface="Arial"/>
              </a:rPr>
              <a:t>Two possible alleles</a:t>
            </a:r>
          </a:p>
          <a:p>
            <a:pPr marL="342900" indent="-342900" algn="just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b="0" dirty="0">
                <a:latin typeface="Arial"/>
                <a:ea typeface="ＭＳ Ｐゴシック" charset="-128"/>
                <a:cs typeface="Arial"/>
              </a:rPr>
              <a:t>D (normal hearing) </a:t>
            </a:r>
          </a:p>
          <a:p>
            <a:pPr marL="342900" indent="-342900" algn="just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b="0" dirty="0">
                <a:latin typeface="Arial"/>
                <a:ea typeface="ＭＳ Ｐゴシック" charset="-128"/>
                <a:cs typeface="Arial"/>
              </a:rPr>
              <a:t>d (deafness)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945630DA-23BB-2540-BD1C-272EF0666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75" y="2698750"/>
            <a:ext cx="875665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000">
                <a:latin typeface="Arial" panose="020B0604020202020204" pitchFamily="34" charset="0"/>
              </a:rPr>
              <a:t>What is the probability that a couple heterozygous for both genes will have an albino, deaf child? Determine gametes first!  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DF1DCB7E-F462-F945-AB4E-468460BBB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4475" y="5734050"/>
            <a:ext cx="1985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534949"/>
                </a:solidFill>
                <a:latin typeface="Arial" panose="020B0604020202020204" pitchFamily="34" charset="0"/>
              </a:rPr>
              <a:t>¼ x ¼ = 1/16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41247AFC-ABFE-B849-B091-CF9AB3698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4213" y="5408613"/>
            <a:ext cx="3240087" cy="12017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FF0000"/>
                </a:solidFill>
                <a:cs typeface="Arial"/>
              </a:rPr>
              <a:t>Determine the probability of each trait separately first</a:t>
            </a: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BF3A7FA5-2066-2A47-85FD-DB0FD674B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97375"/>
            <a:ext cx="8569325" cy="83026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FF0000"/>
                </a:solidFill>
                <a:cs typeface="Arial"/>
              </a:rPr>
              <a:t>Remember that result of two </a:t>
            </a:r>
            <a:r>
              <a:rPr lang="en-US" dirty="0" err="1">
                <a:solidFill>
                  <a:srgbClr val="FF0000"/>
                </a:solidFill>
                <a:cs typeface="Arial"/>
              </a:rPr>
              <a:t>heterozyotes</a:t>
            </a:r>
            <a:r>
              <a:rPr lang="en-US" dirty="0">
                <a:solidFill>
                  <a:srgbClr val="FF0000"/>
                </a:solidFill>
                <a:cs typeface="Arial"/>
              </a:rPr>
              <a:t> in a dihybrid cross result in a 9:3:3:1 phenotypic offspring ratio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EBC2E829-C1EF-0D46-AFA8-E6EBEA25A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508000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Helvetica" pitchFamily="2" charset="0"/>
              </a:rPr>
              <a:t>Mendelian genetics in humans</a:t>
            </a:r>
          </a:p>
        </p:txBody>
      </p:sp>
      <p:sp>
        <p:nvSpPr>
          <p:cNvPr id="50178" name="Content Placeholder 1">
            <a:extLst>
              <a:ext uri="{FF2B5EF4-FFF2-40B4-BE49-F238E27FC236}">
                <a16:creationId xmlns:a16="http://schemas.microsoft.com/office/drawing/2014/main" id="{52F3EBA6-C0A1-FE4D-928A-CE599E3DE7BB}"/>
              </a:ext>
            </a:extLst>
          </p:cNvPr>
          <p:cNvSpPr txBox="1">
            <a:spLocks/>
          </p:cNvSpPr>
          <p:nvPr/>
        </p:nvSpPr>
        <p:spPr bwMode="auto">
          <a:xfrm>
            <a:off x="339725" y="990600"/>
            <a:ext cx="8499475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47688" indent="-182563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22325" indent="-182563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096963" indent="-182563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279525" indent="-182563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736725" indent="-182563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193925" indent="-182563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651125" indent="-182563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108325" indent="-182563" eaLnBrk="0" fontAlgn="base" hangingPunct="0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anose="02020603050405020304" pitchFamily="18" charset="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altLang="en-US" sz="2400">
                <a:latin typeface="Helvetica" pitchFamily="2" charset="0"/>
              </a:rPr>
              <a:t>Mendelian genetics can be described by a pedigree analysis of generations of a family </a:t>
            </a:r>
          </a:p>
        </p:txBody>
      </p:sp>
      <p:pic>
        <p:nvPicPr>
          <p:cNvPr id="50179" name="Picture 3" descr="03p059_u02_C.jpg">
            <a:extLst>
              <a:ext uri="{FF2B5EF4-FFF2-40B4-BE49-F238E27FC236}">
                <a16:creationId xmlns:a16="http://schemas.microsoft.com/office/drawing/2014/main" id="{0658F571-CFA5-0042-9D9B-4FEA25E8B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0"/>
          <a:stretch>
            <a:fillRect/>
          </a:stretch>
        </p:blipFill>
        <p:spPr bwMode="auto">
          <a:xfrm>
            <a:off x="676275" y="2406650"/>
            <a:ext cx="5046663" cy="334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5">
            <a:extLst>
              <a:ext uri="{FF2B5EF4-FFF2-40B4-BE49-F238E27FC236}">
                <a16:creationId xmlns:a16="http://schemas.microsoft.com/office/drawing/2014/main" id="{F5E96303-33BD-014E-90CE-D8D6A2054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00" y="2590800"/>
            <a:ext cx="25781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TextBox 6">
            <a:extLst>
              <a:ext uri="{FF2B5EF4-FFF2-40B4-BE49-F238E27FC236}">
                <a16:creationId xmlns:a16="http://schemas.microsoft.com/office/drawing/2014/main" id="{33602207-3616-1C40-BBE6-B2FDD1B1B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6065838"/>
            <a:ext cx="8391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Helvetica" pitchFamily="2" charset="0"/>
              </a:rPr>
              <a:t>An affected grandpa had 4 kids. His fourth child had an affected first born.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4DA7CA6C-6BC0-6949-851D-85A1BAC7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508000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Helvetica" pitchFamily="2" charset="0"/>
              </a:rPr>
              <a:t>Pedigrees with Mendelian Genetics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90FF6F4-E5CE-DE45-91EA-8E35248C84EF}"/>
              </a:ext>
            </a:extLst>
          </p:cNvPr>
          <p:cNvSpPr txBox="1">
            <a:spLocks/>
          </p:cNvSpPr>
          <p:nvPr/>
        </p:nvSpPr>
        <p:spPr>
          <a:xfrm>
            <a:off x="273050" y="762000"/>
            <a:ext cx="865346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kumimoji="0" lang="en-US" altLang="en-US" b="0" kern="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The trait being studied is tongue rolling ability, which is dominant. Those who cannot roll their tongue are recessive (</a:t>
            </a:r>
            <a:r>
              <a:rPr kumimoji="0" lang="en-US" altLang="en-US" b="0" kern="0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tt</a:t>
            </a:r>
            <a:r>
              <a:rPr kumimoji="0" lang="en-US" altLang="en-US" b="0" kern="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). </a:t>
            </a:r>
          </a:p>
        </p:txBody>
      </p:sp>
      <p:pic>
        <p:nvPicPr>
          <p:cNvPr id="52227" name="Picture 4" descr="pedigree5">
            <a:extLst>
              <a:ext uri="{FF2B5EF4-FFF2-40B4-BE49-F238E27FC236}">
                <a16:creationId xmlns:a16="http://schemas.microsoft.com/office/drawing/2014/main" id="{9AD392FB-7937-054D-8289-6C3934F53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2259013"/>
            <a:ext cx="419100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CA67A2-A069-F44B-8999-9C5B8400D2C3}"/>
              </a:ext>
            </a:extLst>
          </p:cNvPr>
          <p:cNvSpPr/>
          <p:nvPr/>
        </p:nvSpPr>
        <p:spPr>
          <a:xfrm>
            <a:off x="4745038" y="2514600"/>
            <a:ext cx="4114800" cy="2419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388620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kumimoji="0" lang="en-US" altLang="en-US" sz="1800" kern="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Determine the genotypes of all individuals in the pedigree. </a:t>
            </a:r>
          </a:p>
          <a:p>
            <a:pPr marL="388620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kumimoji="0" lang="en-US" altLang="en-US" sz="1800" kern="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If the circled individual had babies with a heterozygous female what is the chance of them having a tongue-rolling baby? </a:t>
            </a:r>
          </a:p>
        </p:txBody>
      </p:sp>
      <p:sp>
        <p:nvSpPr>
          <p:cNvPr id="52229" name="Oval 10">
            <a:extLst>
              <a:ext uri="{FF2B5EF4-FFF2-40B4-BE49-F238E27FC236}">
                <a16:creationId xmlns:a16="http://schemas.microsoft.com/office/drawing/2014/main" id="{4B1E13E2-5D1D-B64C-8EFA-AA9C65E1F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0825" y="4510088"/>
            <a:ext cx="1016000" cy="976312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kumimoji="0" lang="en-US" altLang="en-US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Content Placeholder 1">
            <a:extLst>
              <a:ext uri="{FF2B5EF4-FFF2-40B4-BE49-F238E27FC236}">
                <a16:creationId xmlns:a16="http://schemas.microsoft.com/office/drawing/2014/main" id="{CDC78514-2D17-E741-AD81-9B3D38FDD0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1938" y="796925"/>
            <a:ext cx="8534400" cy="2874963"/>
          </a:xfrm>
        </p:spPr>
        <p:txBody>
          <a:bodyPr/>
          <a:lstStyle/>
          <a:p>
            <a:r>
              <a:rPr lang="en-US" altLang="en-US" sz="2400" b="1">
                <a:latin typeface="Helvetica" pitchFamily="2" charset="0"/>
              </a:rPr>
              <a:t>Small villages with ~4X higher rates of twin births than the rest of the world. </a:t>
            </a:r>
          </a:p>
          <a:p>
            <a:pPr lvl="1"/>
            <a:r>
              <a:rPr lang="en-US" altLang="en-US" sz="2000" b="1">
                <a:latin typeface="Helvetica" pitchFamily="2" charset="0"/>
              </a:rPr>
              <a:t>Igbo-Ora, Nigeria</a:t>
            </a:r>
          </a:p>
          <a:p>
            <a:pPr lvl="1"/>
            <a:r>
              <a:rPr lang="en-US" altLang="en-US" sz="2000" b="1">
                <a:latin typeface="Helvetica" pitchFamily="2" charset="0"/>
              </a:rPr>
              <a:t>North Kerala, India</a:t>
            </a:r>
            <a:endParaRPr lang="en-US" altLang="en-US" sz="2000">
              <a:latin typeface="Helvetica" pitchFamily="2" charset="0"/>
            </a:endParaRPr>
          </a:p>
          <a:p>
            <a:pPr lvl="1"/>
            <a:endParaRPr lang="en-US" altLang="en-US" sz="2000">
              <a:latin typeface="Helvetica" pitchFamily="2" charset="0"/>
            </a:endParaRPr>
          </a:p>
          <a:p>
            <a:pPr lvl="1"/>
            <a:endParaRPr lang="en-US" altLang="en-US" sz="2000">
              <a:latin typeface="Helvetica" pitchFamily="2" charset="0"/>
            </a:endParaRPr>
          </a:p>
        </p:txBody>
      </p:sp>
      <p:sp>
        <p:nvSpPr>
          <p:cNvPr id="7170" name="Title 2">
            <a:extLst>
              <a:ext uri="{FF2B5EF4-FFF2-40B4-BE49-F238E27FC236}">
                <a16:creationId xmlns:a16="http://schemas.microsoft.com/office/drawing/2014/main" id="{40DC1085-990D-D443-8D82-D6DF10C45C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Helvetica" pitchFamily="2" charset="0"/>
              </a:rPr>
              <a:t>Fun genetics fact of day!</a:t>
            </a:r>
          </a:p>
        </p:txBody>
      </p:sp>
      <p:pic>
        <p:nvPicPr>
          <p:cNvPr id="55299" name="Picture 4">
            <a:extLst>
              <a:ext uri="{FF2B5EF4-FFF2-40B4-BE49-F238E27FC236}">
                <a16:creationId xmlns:a16="http://schemas.microsoft.com/office/drawing/2014/main" id="{E548AC9F-FF7D-4241-8305-3E992F767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438" y="1676400"/>
            <a:ext cx="2192337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Box 5">
            <a:extLst>
              <a:ext uri="{FF2B5EF4-FFF2-40B4-BE49-F238E27FC236}">
                <a16:creationId xmlns:a16="http://schemas.microsoft.com/office/drawing/2014/main" id="{17AB85EB-1AFF-7F42-886B-85934879B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525" y="3744913"/>
            <a:ext cx="2436813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>
                <a:solidFill>
                  <a:srgbClr val="FF0000"/>
                </a:solidFill>
                <a:latin typeface="Helvetica" pitchFamily="2" charset="0"/>
              </a:rPr>
              <a:t>Current theory: Both places have a diet high in Cassava root which may have a chemical that causes release of &gt;1 egg at a time</a:t>
            </a:r>
          </a:p>
        </p:txBody>
      </p:sp>
      <p:pic>
        <p:nvPicPr>
          <p:cNvPr id="7173" name="Picture 6">
            <a:extLst>
              <a:ext uri="{FF2B5EF4-FFF2-40B4-BE49-F238E27FC236}">
                <a16:creationId xmlns:a16="http://schemas.microsoft.com/office/drawing/2014/main" id="{D003761D-2737-6C40-8FFC-18F1FC161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8" y="2895600"/>
            <a:ext cx="3221037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7">
            <a:extLst>
              <a:ext uri="{FF2B5EF4-FFF2-40B4-BE49-F238E27FC236}">
                <a16:creationId xmlns:a16="http://schemas.microsoft.com/office/drawing/2014/main" id="{7E496AA1-1851-534C-96B5-800F11663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3" t="17953" r="17213" b="21494"/>
          <a:stretch>
            <a:fillRect/>
          </a:stretch>
        </p:blipFill>
        <p:spPr bwMode="auto">
          <a:xfrm>
            <a:off x="457200" y="3279775"/>
            <a:ext cx="1976438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872AC475-0AB7-D647-891C-D5C8C7F9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508000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Helvetica" pitchFamily="2" charset="0"/>
              </a:rPr>
              <a:t>Pedigrees with Mendelian Genetics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9F2BEF65-1B59-4142-BADA-AA9EE0D953FA}"/>
              </a:ext>
            </a:extLst>
          </p:cNvPr>
          <p:cNvSpPr txBox="1">
            <a:spLocks/>
          </p:cNvSpPr>
          <p:nvPr/>
        </p:nvSpPr>
        <p:spPr>
          <a:xfrm>
            <a:off x="273050" y="762000"/>
            <a:ext cx="8653463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lnSpc>
                <a:spcPct val="120000"/>
              </a:lnSpc>
              <a:buFont typeface="Wingdings 2" pitchFamily="18" charset="2"/>
              <a:buNone/>
              <a:defRPr/>
            </a:pPr>
            <a:r>
              <a:rPr kumimoji="0" lang="en-US" altLang="en-US" b="0" kern="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Some traits like </a:t>
            </a:r>
            <a:r>
              <a:rPr kumimoji="0" lang="en-US" altLang="en-US" b="0" kern="0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Achodroplasia</a:t>
            </a:r>
            <a:r>
              <a:rPr kumimoji="0" lang="en-US" altLang="en-US" b="0" kern="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(Dwarfism) are a dominant trait: </a:t>
            </a:r>
            <a:r>
              <a:rPr kumimoji="0" lang="en-US" altLang="en-US" kern="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DD or </a:t>
            </a:r>
            <a:r>
              <a:rPr kumimoji="0" lang="en-US" altLang="en-US" kern="0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Dd</a:t>
            </a:r>
            <a:r>
              <a:rPr kumimoji="0" lang="en-US" altLang="en-US" kern="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kumimoji="0" lang="en-US" altLang="en-US" kern="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dwarfism; </a:t>
            </a:r>
            <a:r>
              <a:rPr kumimoji="0" lang="en-US" altLang="en-US" kern="0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dd</a:t>
            </a:r>
            <a:r>
              <a:rPr kumimoji="0" lang="en-US" altLang="en-US" kern="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 normal height</a:t>
            </a:r>
            <a:endParaRPr kumimoji="0" lang="en-US" altLang="en-US" kern="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53B6CE-F50A-F043-9BD1-84140A81298F}"/>
              </a:ext>
            </a:extLst>
          </p:cNvPr>
          <p:cNvSpPr/>
          <p:nvPr/>
        </p:nvSpPr>
        <p:spPr>
          <a:xfrm>
            <a:off x="5181600" y="4970463"/>
            <a:ext cx="3103563" cy="757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45720"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en-US" sz="1800" kern="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If a trait is dominant it doesn’t skip a generation.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FD18A4-D738-F84C-AEAA-C00DE8369478}"/>
              </a:ext>
            </a:extLst>
          </p:cNvPr>
          <p:cNvSpPr/>
          <p:nvPr/>
        </p:nvSpPr>
        <p:spPr>
          <a:xfrm>
            <a:off x="1001713" y="4970463"/>
            <a:ext cx="3101975" cy="757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45720"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en-US" sz="1800" kern="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If a trait is recessive it skips a generation.</a:t>
            </a:r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5467355E-888D-D545-9D7D-E7BEFB6AC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828800"/>
            <a:ext cx="40386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7">
            <a:extLst>
              <a:ext uri="{FF2B5EF4-FFF2-40B4-BE49-F238E27FC236}">
                <a16:creationId xmlns:a16="http://schemas.microsoft.com/office/drawing/2014/main" id="{0FF69956-AE8A-4B49-8F6F-9652DE692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28800"/>
            <a:ext cx="3949700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TextBox 8">
            <a:extLst>
              <a:ext uri="{FF2B5EF4-FFF2-40B4-BE49-F238E27FC236}">
                <a16:creationId xmlns:a16="http://schemas.microsoft.com/office/drawing/2014/main" id="{2FD6E930-8411-4E4E-BD38-372075BA2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019800"/>
            <a:ext cx="87741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 b="0">
                <a:latin typeface="Helvetica" pitchFamily="2" charset="0"/>
              </a:rPr>
              <a:t>In rare recessive diseases, mating within a family (consanguineous) increases the risk of a recessive disease popping up between two carriers!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277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250159E0-0ECD-9E41-AA42-00D626A7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228600"/>
            <a:ext cx="8534400" cy="503238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Helvetica" pitchFamily="2" charset="0"/>
              </a:rPr>
              <a:t>Variations from Mendel 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C434FB1B-CA36-E740-8AEA-745318ED8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4988" y="908050"/>
            <a:ext cx="5502275" cy="1939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dirty="0">
                <a:latin typeface="Arial"/>
                <a:ea typeface="ＭＳ Ｐゴシック" charset="-128"/>
                <a:cs typeface="Arial"/>
              </a:rPr>
              <a:t>Alleles can interact in ways other than dominant or recessive:</a:t>
            </a:r>
          </a:p>
          <a:p>
            <a:pPr marL="342900" indent="-342900" algn="just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b="0" dirty="0">
                <a:latin typeface="Arial"/>
                <a:ea typeface="ＭＳ Ｐゴシック" charset="-128"/>
                <a:cs typeface="Arial"/>
              </a:rPr>
              <a:t>Incomplete Dominance</a:t>
            </a:r>
          </a:p>
          <a:p>
            <a:pPr marL="342900" indent="-342900" algn="just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b="0" dirty="0">
                <a:latin typeface="Arial"/>
                <a:ea typeface="ＭＳ Ｐゴシック" charset="-128"/>
                <a:cs typeface="Arial"/>
              </a:rPr>
              <a:t>Codominance</a:t>
            </a:r>
          </a:p>
          <a:p>
            <a:pPr marL="342900" indent="-342900" algn="just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b="0" dirty="0">
                <a:latin typeface="Arial"/>
                <a:ea typeface="ＭＳ Ｐゴシック" charset="-128"/>
                <a:cs typeface="Arial"/>
              </a:rPr>
              <a:t>Multiple alleles</a:t>
            </a:r>
          </a:p>
        </p:txBody>
      </p:sp>
      <p:sp>
        <p:nvSpPr>
          <p:cNvPr id="33795" name="Text Box 2">
            <a:extLst>
              <a:ext uri="{FF2B5EF4-FFF2-40B4-BE49-F238E27FC236}">
                <a16:creationId xmlns:a16="http://schemas.microsoft.com/office/drawing/2014/main" id="{0F04471B-4321-6646-BDC8-3DA393B33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84513"/>
            <a:ext cx="2878138" cy="1939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Incomplete Dominance</a:t>
            </a:r>
          </a:p>
          <a:p>
            <a:pPr algn="ctr"/>
            <a:r>
              <a:rPr lang="en-US" altLang="en-US" b="0">
                <a:latin typeface="Arial" panose="020B0604020202020204" pitchFamily="34" charset="0"/>
              </a:rPr>
              <a:t>Offspring have an intermediate (mixed) phenotype</a:t>
            </a:r>
          </a:p>
        </p:txBody>
      </p:sp>
      <p:sp>
        <p:nvSpPr>
          <p:cNvPr id="33796" name="Text Box 2">
            <a:extLst>
              <a:ext uri="{FF2B5EF4-FFF2-40B4-BE49-F238E27FC236}">
                <a16:creationId xmlns:a16="http://schemas.microsoft.com/office/drawing/2014/main" id="{C298B162-A4B9-BD4C-9551-50D5E6D12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3082925"/>
            <a:ext cx="2878138" cy="1939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Codominance</a:t>
            </a:r>
          </a:p>
          <a:p>
            <a:pPr algn="ctr"/>
            <a:r>
              <a:rPr lang="en-US" altLang="en-US" b="0">
                <a:latin typeface="Arial" panose="020B0604020202020204" pitchFamily="34" charset="0"/>
              </a:rPr>
              <a:t>Two alleles each affect the phenotype in different ways</a:t>
            </a:r>
          </a:p>
        </p:txBody>
      </p:sp>
      <p:sp>
        <p:nvSpPr>
          <p:cNvPr id="33797" name="Text Box 2">
            <a:extLst>
              <a:ext uri="{FF2B5EF4-FFF2-40B4-BE49-F238E27FC236}">
                <a16:creationId xmlns:a16="http://schemas.microsoft.com/office/drawing/2014/main" id="{BF216A87-2F15-8B45-9A10-89626197A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0763" y="3082925"/>
            <a:ext cx="2878137" cy="1939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Arial" panose="020B0604020202020204" pitchFamily="34" charset="0"/>
              </a:rPr>
              <a:t>Multiple Alleles</a:t>
            </a:r>
            <a:endParaRPr lang="en-US" altLang="en-US" b="0">
              <a:latin typeface="Arial" panose="020B0604020202020204" pitchFamily="34" charset="0"/>
            </a:endParaRPr>
          </a:p>
          <a:p>
            <a:pPr algn="ctr"/>
            <a:r>
              <a:rPr lang="en-US" altLang="en-US" b="0">
                <a:latin typeface="Arial" panose="020B0604020202020204" pitchFamily="34" charset="0"/>
              </a:rPr>
              <a:t>When there are more than two  alleles in the population</a:t>
            </a:r>
          </a:p>
        </p:txBody>
      </p:sp>
      <p:pic>
        <p:nvPicPr>
          <p:cNvPr id="33798" name="Picture 8">
            <a:extLst>
              <a:ext uri="{FF2B5EF4-FFF2-40B4-BE49-F238E27FC236}">
                <a16:creationId xmlns:a16="http://schemas.microsoft.com/office/drawing/2014/main" id="{0948CB29-941D-4041-A6E8-41591E41C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0" t="50169" b="1718"/>
          <a:stretch>
            <a:fillRect/>
          </a:stretch>
        </p:blipFill>
        <p:spPr bwMode="auto">
          <a:xfrm>
            <a:off x="2060575" y="5384800"/>
            <a:ext cx="873125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Picture 9">
            <a:extLst>
              <a:ext uri="{FF2B5EF4-FFF2-40B4-BE49-F238E27FC236}">
                <a16:creationId xmlns:a16="http://schemas.microsoft.com/office/drawing/2014/main" id="{DECA7613-4A10-7649-8008-320AA2AB6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9831"/>
          <a:stretch>
            <a:fillRect/>
          </a:stretch>
        </p:blipFill>
        <p:spPr bwMode="auto">
          <a:xfrm>
            <a:off x="3168650" y="5168900"/>
            <a:ext cx="1833563" cy="10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10">
            <a:extLst>
              <a:ext uri="{FF2B5EF4-FFF2-40B4-BE49-F238E27FC236}">
                <a16:creationId xmlns:a16="http://schemas.microsoft.com/office/drawing/2014/main" id="{74B078C4-D064-5242-A6CB-EBBB1B581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9" r="47600" b="1718"/>
          <a:stretch>
            <a:fillRect/>
          </a:stretch>
        </p:blipFill>
        <p:spPr bwMode="auto">
          <a:xfrm>
            <a:off x="5022850" y="5459413"/>
            <a:ext cx="960438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Picture 11">
            <a:extLst>
              <a:ext uri="{FF2B5EF4-FFF2-40B4-BE49-F238E27FC236}">
                <a16:creationId xmlns:a16="http://schemas.microsoft.com/office/drawing/2014/main" id="{775BD19C-F379-9446-8D36-18D31722E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9831"/>
          <a:stretch>
            <a:fillRect/>
          </a:stretch>
        </p:blipFill>
        <p:spPr bwMode="auto">
          <a:xfrm>
            <a:off x="196850" y="5110163"/>
            <a:ext cx="1833563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2" name="Picture 13">
            <a:extLst>
              <a:ext uri="{FF2B5EF4-FFF2-40B4-BE49-F238E27FC236}">
                <a16:creationId xmlns:a16="http://schemas.microsoft.com/office/drawing/2014/main" id="{C0D3FBCA-5FAE-4A41-8F7E-8D8863BC8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5187950"/>
            <a:ext cx="2870200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795" grpId="0" animBg="1"/>
      <p:bldP spid="33796" grpId="0" animBg="1"/>
      <p:bldP spid="3379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4E3B3477-3FD2-6842-845F-C3EDA567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228600"/>
            <a:ext cx="8534400" cy="503238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Helvetica" pitchFamily="2" charset="0"/>
              </a:rPr>
              <a:t>Incomplete Dominance</a:t>
            </a:r>
          </a:p>
        </p:txBody>
      </p:sp>
      <p:sp>
        <p:nvSpPr>
          <p:cNvPr id="58370" name="Text Box 2">
            <a:extLst>
              <a:ext uri="{FF2B5EF4-FFF2-40B4-BE49-F238E27FC236}">
                <a16:creationId xmlns:a16="http://schemas.microsoft.com/office/drawing/2014/main" id="{3AE11409-9803-D041-B2C5-8D45DBC43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3" y="935038"/>
            <a:ext cx="3646487" cy="35548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61595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en-US" sz="2200" b="0">
                <a:latin typeface="Arial" panose="020B0604020202020204" pitchFamily="34" charset="0"/>
              </a:rPr>
              <a:t>The expression of a phenotype that is </a:t>
            </a:r>
            <a:r>
              <a:rPr lang="en-US" altLang="en-US" sz="2200" b="0" u="sng">
                <a:latin typeface="Arial" panose="020B0604020202020204" pitchFamily="34" charset="0"/>
              </a:rPr>
              <a:t>intermediate</a:t>
            </a:r>
            <a:r>
              <a:rPr lang="en-US" altLang="en-US" sz="2200" b="0">
                <a:latin typeface="Arial" panose="020B0604020202020204" pitchFamily="34" charset="0"/>
              </a:rPr>
              <a:t> to those of the parents.</a:t>
            </a:r>
          </a:p>
          <a:p>
            <a:pPr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en-US" sz="2200" b="0">
                <a:latin typeface="Arial" panose="020B0604020202020204" pitchFamily="34" charset="0"/>
              </a:rPr>
              <a:t>An example is the inheritance of snap dragon colors: 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en-US" b="0">
                <a:latin typeface="Arial" panose="020B0604020202020204" pitchFamily="34" charset="0"/>
              </a:rPr>
              <a:t>RR (red) X WW (white) = RW (pink)</a:t>
            </a:r>
          </a:p>
        </p:txBody>
      </p:sp>
      <p:pic>
        <p:nvPicPr>
          <p:cNvPr id="2" name="Picture 2" descr="14_10_IncompleteDominan_3-L.jpg">
            <a:extLst>
              <a:ext uri="{FF2B5EF4-FFF2-40B4-BE49-F238E27FC236}">
                <a16:creationId xmlns:a16="http://schemas.microsoft.com/office/drawing/2014/main" id="{DDF068B6-91B2-C798-4739-CC5C6AB53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935038"/>
            <a:ext cx="4260773" cy="5437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16E5AB93-DAC9-DD46-A260-5A401722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228600"/>
            <a:ext cx="8534400" cy="503238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Helvetica" pitchFamily="2" charset="0"/>
              </a:rPr>
              <a:t>Codominance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4FFDCC44-D7FF-5343-BA6B-DEBF7A23B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3" y="935038"/>
            <a:ext cx="7870825" cy="1385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en-US" b="0">
                <a:latin typeface="Helvetica" pitchFamily="2" charset="0"/>
              </a:rPr>
              <a:t>Full phenotypic expression of both members of a heterozygous gene pair. </a:t>
            </a:r>
          </a:p>
          <a:p>
            <a:pPr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en-US" b="0">
                <a:latin typeface="Helvetica" pitchFamily="2" charset="0"/>
              </a:rPr>
              <a:t>The two alleles are BOTH dominant</a:t>
            </a:r>
          </a:p>
        </p:txBody>
      </p:sp>
      <p:pic>
        <p:nvPicPr>
          <p:cNvPr id="60419" name="Picture 2">
            <a:extLst>
              <a:ext uri="{FF2B5EF4-FFF2-40B4-BE49-F238E27FC236}">
                <a16:creationId xmlns:a16="http://schemas.microsoft.com/office/drawing/2014/main" id="{6AAAFCCC-FED3-9941-AE7B-8B983DCA3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743200"/>
            <a:ext cx="3144838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E9B66841-7558-B845-B915-37E7F2034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228600"/>
            <a:ext cx="8534400" cy="510140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 dirty="0">
                <a:solidFill>
                  <a:schemeClr val="tx1"/>
                </a:solidFill>
                <a:latin typeface="Helvetica" pitchFamily="2" charset="0"/>
              </a:rPr>
              <a:t>Multiple Alleles</a:t>
            </a:r>
          </a:p>
        </p:txBody>
      </p:sp>
      <p:sp>
        <p:nvSpPr>
          <p:cNvPr id="62466" name="Text Box 2">
            <a:extLst>
              <a:ext uri="{FF2B5EF4-FFF2-40B4-BE49-F238E27FC236}">
                <a16:creationId xmlns:a16="http://schemas.microsoft.com/office/drawing/2014/main" id="{C6093412-914E-334A-BAC3-1F555B370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3" y="935038"/>
            <a:ext cx="7870825" cy="17541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en-US" b="0">
                <a:latin typeface="Helvetica" pitchFamily="2" charset="0"/>
              </a:rPr>
              <a:t>Genes that have </a:t>
            </a:r>
            <a:r>
              <a:rPr lang="en-US" altLang="en-US" b="0" u="sng">
                <a:latin typeface="Helvetica" pitchFamily="2" charset="0"/>
              </a:rPr>
              <a:t>more than two alleles in a population</a:t>
            </a:r>
            <a:r>
              <a:rPr lang="en-US" altLang="en-US" b="0">
                <a:latin typeface="Helvetica" pitchFamily="2" charset="0"/>
              </a:rPr>
              <a:t> (still only two within each individual person) </a:t>
            </a:r>
          </a:p>
          <a:p>
            <a:pPr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en-US" b="0">
                <a:latin typeface="Helvetica" pitchFamily="2" charset="0"/>
              </a:rPr>
              <a:t>Example: The inheritance of the ABO blood types in humans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98B03-23BC-0E4E-8732-B5E897BF8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8" y="4059238"/>
            <a:ext cx="2705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FF0000"/>
                </a:solidFill>
                <a:latin typeface="Helvetica" pitchFamily="2" charset="0"/>
              </a:rPr>
              <a:t>Universal donor? </a:t>
            </a:r>
          </a:p>
          <a:p>
            <a:r>
              <a:rPr lang="en-US" altLang="en-US" sz="2000">
                <a:solidFill>
                  <a:srgbClr val="FF0000"/>
                </a:solidFill>
                <a:latin typeface="Helvetica" pitchFamily="2" charset="0"/>
              </a:rPr>
              <a:t>Universal acceptor? </a:t>
            </a:r>
          </a:p>
        </p:txBody>
      </p:sp>
      <p:pic>
        <p:nvPicPr>
          <p:cNvPr id="36868" name="Picture 9">
            <a:extLst>
              <a:ext uri="{FF2B5EF4-FFF2-40B4-BE49-F238E27FC236}">
                <a16:creationId xmlns:a16="http://schemas.microsoft.com/office/drawing/2014/main" id="{548A3958-5A91-4744-AD31-7D881CB14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050" y="2379663"/>
            <a:ext cx="5600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10">
            <a:extLst>
              <a:ext uri="{FF2B5EF4-FFF2-40B4-BE49-F238E27FC236}">
                <a16:creationId xmlns:a16="http://schemas.microsoft.com/office/drawing/2014/main" id="{B866219A-552E-9C42-8A95-82154A126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38" y="4094163"/>
            <a:ext cx="55880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B9CE2237-2D28-8D4D-A2BB-45BA87A4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228600"/>
            <a:ext cx="8534400" cy="503238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Helvetica" pitchFamily="2" charset="0"/>
              </a:rPr>
              <a:t>Pleiotrophy Inheritance</a:t>
            </a:r>
          </a:p>
        </p:txBody>
      </p:sp>
      <p:sp>
        <p:nvSpPr>
          <p:cNvPr id="64514" name="Text Box 2">
            <a:extLst>
              <a:ext uri="{FF2B5EF4-FFF2-40B4-BE49-F238E27FC236}">
                <a16:creationId xmlns:a16="http://schemas.microsoft.com/office/drawing/2014/main" id="{BA74C51D-7656-BF4F-991C-CEE52CE3B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3" y="935038"/>
            <a:ext cx="7870825" cy="101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en-US" b="0">
                <a:latin typeface="Helvetica" pitchFamily="2" charset="0"/>
              </a:rPr>
              <a:t>When a single gene has </a:t>
            </a:r>
            <a:r>
              <a:rPr lang="en-US" altLang="en-US">
                <a:latin typeface="Helvetica" pitchFamily="2" charset="0"/>
              </a:rPr>
              <a:t>multiple phenotypic effects</a:t>
            </a:r>
          </a:p>
          <a:p>
            <a:pPr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en-US" b="0">
                <a:latin typeface="Helvetica" pitchFamily="2" charset="0"/>
              </a:rPr>
              <a:t>Examples: cystic fibrosis and sickle cell anemia  </a:t>
            </a:r>
          </a:p>
        </p:txBody>
      </p:sp>
      <p:pic>
        <p:nvPicPr>
          <p:cNvPr id="64515" name="Picture 3" descr="14-15-PleiotropicEffects-L.gif">
            <a:extLst>
              <a:ext uri="{FF2B5EF4-FFF2-40B4-BE49-F238E27FC236}">
                <a16:creationId xmlns:a16="http://schemas.microsoft.com/office/drawing/2014/main" id="{57338B3E-0EA2-CD4F-937E-88E63EDCE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2020888"/>
            <a:ext cx="4343400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extBox 2">
            <a:extLst>
              <a:ext uri="{FF2B5EF4-FFF2-40B4-BE49-F238E27FC236}">
                <a16:creationId xmlns:a16="http://schemas.microsoft.com/office/drawing/2014/main" id="{764BB451-1B20-C946-B992-68F84A1D0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352800"/>
            <a:ext cx="28797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>
                <a:solidFill>
                  <a:srgbClr val="FF0000"/>
                </a:solidFill>
                <a:latin typeface="Helvetica" pitchFamily="2" charset="0"/>
              </a:rPr>
              <a:t>Many human diseases in which only one gene is mutated can still cause wide-spread effects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9666675D-FB45-F44B-BAC5-E5EB1EEB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228600"/>
            <a:ext cx="8534400" cy="503238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Helvetica" pitchFamily="2" charset="0"/>
              </a:rPr>
              <a:t>Polygenic Inheritance</a:t>
            </a:r>
          </a:p>
        </p:txBody>
      </p:sp>
      <p:sp>
        <p:nvSpPr>
          <p:cNvPr id="66562" name="Text Box 2">
            <a:extLst>
              <a:ext uri="{FF2B5EF4-FFF2-40B4-BE49-F238E27FC236}">
                <a16:creationId xmlns:a16="http://schemas.microsoft.com/office/drawing/2014/main" id="{06E8A3B1-A8EE-A443-AA33-C15146F69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3" y="806450"/>
            <a:ext cx="7870825" cy="16319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en-US" sz="2000">
                <a:latin typeface="Helvetica" pitchFamily="2" charset="0"/>
              </a:rPr>
              <a:t>An additive effect of two or more genes on a single phenotypic character</a:t>
            </a:r>
          </a:p>
          <a:p>
            <a:pPr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en-US" sz="2000" b="0">
                <a:latin typeface="Helvetica" pitchFamily="2" charset="0"/>
              </a:rPr>
              <a:t>Gives a continuous (bell-curved) variation </a:t>
            </a:r>
          </a:p>
          <a:p>
            <a:pPr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en-US" sz="2000" b="0">
                <a:latin typeface="Helvetica" pitchFamily="2" charset="0"/>
              </a:rPr>
              <a:t>Examples: human height and skin color 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id="{9DB479E0-538C-274B-81AA-1A2D23E46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5667375"/>
            <a:ext cx="407193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>
            <a:extLst>
              <a:ext uri="{FF2B5EF4-FFF2-40B4-BE49-F238E27FC236}">
                <a16:creationId xmlns:a16="http://schemas.microsoft.com/office/drawing/2014/main" id="{AFB273D4-A9C2-644E-927F-73B543D7E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2660650"/>
            <a:ext cx="3800475" cy="196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6">
            <a:extLst>
              <a:ext uri="{FF2B5EF4-FFF2-40B4-BE49-F238E27FC236}">
                <a16:creationId xmlns:a16="http://schemas.microsoft.com/office/drawing/2014/main" id="{2F35FD54-A789-E74C-BCD5-77EE4F2E1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2516188"/>
            <a:ext cx="4064000" cy="424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TextBox 8">
            <a:extLst>
              <a:ext uri="{FF2B5EF4-FFF2-40B4-BE49-F238E27FC236}">
                <a16:creationId xmlns:a16="http://schemas.microsoft.com/office/drawing/2014/main" id="{4442AB1A-297C-9446-8980-3CD36284A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624388"/>
            <a:ext cx="3927475" cy="6461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>
                <a:solidFill>
                  <a:srgbClr val="FF0000"/>
                </a:solidFill>
                <a:latin typeface="Helvetica" pitchFamily="2" charset="0"/>
              </a:rPr>
              <a:t>Polygenic inheritance results in bell-shaped curve of phenotypes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FB9BD0F8-3AC7-1945-9E9E-E70243A3A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228600"/>
            <a:ext cx="8534400" cy="503238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Helvetica" pitchFamily="2" charset="0"/>
              </a:rPr>
              <a:t>Epistasis</a:t>
            </a:r>
          </a:p>
        </p:txBody>
      </p:sp>
      <p:sp>
        <p:nvSpPr>
          <p:cNvPr id="68610" name="Text Box 2">
            <a:extLst>
              <a:ext uri="{FF2B5EF4-FFF2-40B4-BE49-F238E27FC236}">
                <a16:creationId xmlns:a16="http://schemas.microsoft.com/office/drawing/2014/main" id="{4014B6F5-08C5-B74D-BD29-2C1821E74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3" y="806450"/>
            <a:ext cx="7870825" cy="11699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61595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en-US" sz="2000">
                <a:latin typeface="Helvetica" pitchFamily="2" charset="0"/>
              </a:rPr>
              <a:t>The phenotypic expression of a gene at one locus alters (masks) that of a gene at a second genetic location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en-US" sz="2000" b="0">
                <a:latin typeface="Helvetica" pitchFamily="2" charset="0"/>
              </a:rPr>
              <a:t>Example: coat color in Labrador retrievers</a:t>
            </a:r>
            <a:endParaRPr lang="en-US" altLang="en-US" sz="2000" b="0" i="1">
              <a:latin typeface="Helvetica" pitchFamily="2" charset="0"/>
            </a:endParaRPr>
          </a:p>
        </p:txBody>
      </p:sp>
      <p:pic>
        <p:nvPicPr>
          <p:cNvPr id="68611" name="Picture 9">
            <a:extLst>
              <a:ext uri="{FF2B5EF4-FFF2-40B4-BE49-F238E27FC236}">
                <a16:creationId xmlns:a16="http://schemas.microsoft.com/office/drawing/2014/main" id="{F39B692C-3280-A64F-919E-2A895A66D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138" y="2036763"/>
            <a:ext cx="4243387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33AC57-5FD5-BC4A-95DB-EB5396C39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2438400"/>
            <a:ext cx="3521075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>
                <a:latin typeface="Helvetica" pitchFamily="2" charset="0"/>
              </a:rPr>
              <a:t>Mate two heterozygous black labs:</a:t>
            </a:r>
          </a:p>
          <a:p>
            <a:pPr algn="ctr"/>
            <a:endParaRPr lang="en-US" altLang="en-US" sz="2000"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Helvetica" pitchFamily="2" charset="0"/>
              </a:rPr>
              <a:t> What is expected ratio from a dihybrid cross with two heterozygotes?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000" b="0"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Helvetica" pitchFamily="2" charset="0"/>
              </a:rPr>
              <a:t> Get a different ratio!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Helvetica" pitchFamily="2" charset="0"/>
              </a:rPr>
              <a:t> Must have a dominant E in order to have any color (it deposits pigment in fur)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000" b="0"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en-US" sz="2000" b="0">
              <a:latin typeface="Helvetic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>
            <a:extLst>
              <a:ext uri="{FF2B5EF4-FFF2-40B4-BE49-F238E27FC236}">
                <a16:creationId xmlns:a16="http://schemas.microsoft.com/office/drawing/2014/main" id="{9496C8CB-1E17-0242-AEE6-DDE2DFD39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228600"/>
            <a:ext cx="8534400" cy="508000"/>
          </a:xfrm>
          <a:solidFill>
            <a:schemeClr val="bg1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>
                <a:solidFill>
                  <a:schemeClr val="tx1"/>
                </a:solidFill>
                <a:latin typeface="Helvetica" pitchFamily="2" charset="0"/>
              </a:rPr>
              <a:t>Nature (genes) vs. Nurture (environment)</a:t>
            </a:r>
          </a:p>
        </p:txBody>
      </p:sp>
      <p:sp>
        <p:nvSpPr>
          <p:cNvPr id="70658" name="Text Box 2">
            <a:extLst>
              <a:ext uri="{FF2B5EF4-FFF2-40B4-BE49-F238E27FC236}">
                <a16:creationId xmlns:a16="http://schemas.microsoft.com/office/drawing/2014/main" id="{61ED3F8D-84EF-774D-8BDB-68DB8027F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3" y="914400"/>
            <a:ext cx="7870825" cy="14779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61595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en-US" sz="2000" b="0">
                <a:latin typeface="Helvetica" pitchFamily="2" charset="0"/>
              </a:rPr>
              <a:t>Himalayan rabbit are homozygous for an allele that specifies a </a:t>
            </a:r>
            <a:r>
              <a:rPr lang="en-US" altLang="en-US" sz="2000" b="0" u="sng">
                <a:latin typeface="Helvetica" pitchFamily="2" charset="0"/>
              </a:rPr>
              <a:t>heat-sensitive</a:t>
            </a:r>
            <a:r>
              <a:rPr lang="en-US" altLang="en-US" sz="2000" b="0">
                <a:latin typeface="Helvetica" pitchFamily="2" charset="0"/>
              </a:rPr>
              <a:t> version of an enzyme in the melanin-producing pathway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en-US" sz="2000" b="0">
                <a:latin typeface="Helvetica" pitchFamily="2" charset="0"/>
              </a:rPr>
              <a:t>Melanin is produced ONLY in cooler areas of the body </a:t>
            </a:r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id="{79589653-89B5-FA4F-A687-37DA40103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2598738"/>
            <a:ext cx="5440362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4">
            <a:extLst>
              <a:ext uri="{FF2B5EF4-FFF2-40B4-BE49-F238E27FC236}">
                <a16:creationId xmlns:a16="http://schemas.microsoft.com/office/drawing/2014/main" id="{FA46CC90-A655-494B-A3ED-E1E3430C0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57650"/>
            <a:ext cx="2024063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>
            <a:extLst>
              <a:ext uri="{FF2B5EF4-FFF2-40B4-BE49-F238E27FC236}">
                <a16:creationId xmlns:a16="http://schemas.microsoft.com/office/drawing/2014/main" id="{A85C92E8-6DC6-374F-A5D6-873CF62E0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052888"/>
            <a:ext cx="3116263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Box 6">
            <a:extLst>
              <a:ext uri="{FF2B5EF4-FFF2-40B4-BE49-F238E27FC236}">
                <a16:creationId xmlns:a16="http://schemas.microsoft.com/office/drawing/2014/main" id="{565CF52D-EFB8-874E-B7C7-DD5B888EF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3" y="5715000"/>
            <a:ext cx="5440362" cy="923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>
                <a:solidFill>
                  <a:srgbClr val="FF0000"/>
                </a:solidFill>
                <a:latin typeface="Helvetica" pitchFamily="2" charset="0"/>
              </a:rPr>
              <a:t>Almost all human disease have both a genetic and environmental component. Very few (like scurvy) are completely environmental!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>
            <a:extLst>
              <a:ext uri="{FF2B5EF4-FFF2-40B4-BE49-F238E27FC236}">
                <a16:creationId xmlns:a16="http://schemas.microsoft.com/office/drawing/2014/main" id="{792355B3-3F9D-FD40-BDE6-3E66AF3B0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Problems</a:t>
            </a:r>
          </a:p>
        </p:txBody>
      </p:sp>
      <p:pic>
        <p:nvPicPr>
          <p:cNvPr id="72706" name="Picture 1">
            <a:extLst>
              <a:ext uri="{FF2B5EF4-FFF2-40B4-BE49-F238E27FC236}">
                <a16:creationId xmlns:a16="http://schemas.microsoft.com/office/drawing/2014/main" id="{495BC3D1-F374-0848-B430-943C90860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895350"/>
            <a:ext cx="709930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>
            <a:extLst>
              <a:ext uri="{FF2B5EF4-FFF2-40B4-BE49-F238E27FC236}">
                <a16:creationId xmlns:a16="http://schemas.microsoft.com/office/drawing/2014/main" id="{A0D62B4C-2155-C74C-837F-E58C2C54C98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0" y="25400"/>
            <a:ext cx="4940300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844ECD96-44F5-6B46-8A2A-CDDAC62F4C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765175"/>
            <a:ext cx="8534400" cy="512445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endParaRPr lang="en-US" altLang="en-US" b="1"/>
          </a:p>
          <a:p>
            <a:pPr marL="0" indent="0" algn="ctr" eaLnBrk="1" hangingPunct="1">
              <a:buFontTx/>
              <a:buNone/>
            </a:pPr>
            <a:endParaRPr lang="en-US" altLang="en-US" b="1"/>
          </a:p>
          <a:p>
            <a:pPr marL="0" indent="0" algn="ctr" eaLnBrk="1" hangingPunct="1">
              <a:buFontTx/>
              <a:buNone/>
            </a:pPr>
            <a:endParaRPr lang="en-US" altLang="en-US" sz="4000" b="1"/>
          </a:p>
          <a:p>
            <a:pPr marL="0" indent="0" algn="ctr" eaLnBrk="1" hangingPunct="1">
              <a:buFontTx/>
              <a:buNone/>
            </a:pPr>
            <a:r>
              <a:rPr lang="en-US" altLang="en-US" sz="4000" b="1"/>
              <a:t>Mendelian Genetics</a:t>
            </a:r>
          </a:p>
          <a:p>
            <a:pPr marL="0" indent="0" algn="ctr" eaLnBrk="1" hangingPunct="1">
              <a:buFontTx/>
              <a:buNone/>
            </a:pPr>
            <a:r>
              <a:rPr lang="en-US" altLang="en-US" sz="2000" b="1"/>
              <a:t>Dr. Keller</a:t>
            </a:r>
          </a:p>
          <a:p>
            <a:pPr marL="0" indent="0" algn="ctr" eaLnBrk="1" hangingPunct="1">
              <a:buFontTx/>
              <a:buNone/>
            </a:pPr>
            <a:r>
              <a:rPr lang="en-US" altLang="en-US" sz="2000" b="1"/>
              <a:t>Chapter 14</a:t>
            </a:r>
          </a:p>
          <a:p>
            <a:pPr marL="0" indent="0" algn="ctr" eaLnBrk="1" hangingPunct="1">
              <a:buFontTx/>
              <a:buNone/>
            </a:pPr>
            <a:endParaRPr lang="en-US" altLang="en-US"/>
          </a:p>
        </p:txBody>
      </p:sp>
      <p:sp>
        <p:nvSpPr>
          <p:cNvPr id="9219" name="TextBox 2">
            <a:extLst>
              <a:ext uri="{FF2B5EF4-FFF2-40B4-BE49-F238E27FC236}">
                <a16:creationId xmlns:a16="http://schemas.microsoft.com/office/drawing/2014/main" id="{6E016C58-DE43-8942-90A7-6FCCE0AA2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5905500"/>
            <a:ext cx="891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Mr. Anderson’s Mendelian Genetics: </a:t>
            </a:r>
            <a:r>
              <a:rPr lang="en-US" altLang="en-US" sz="1600">
                <a:hlinkClick r:id="rId4"/>
              </a:rPr>
              <a:t>https://www.youtube.com/watch?v=NWqgZUnJdAY</a:t>
            </a:r>
            <a:r>
              <a:rPr lang="en-US" altLang="en-US" sz="1600"/>
              <a:t> </a:t>
            </a:r>
          </a:p>
          <a:p>
            <a:r>
              <a:rPr lang="en-US" altLang="en-US" sz="1600"/>
              <a:t>Mr. Anderson on Punnett Squares: </a:t>
            </a:r>
            <a:r>
              <a:rPr lang="en-US" altLang="en-US" sz="1600">
                <a:hlinkClick r:id="rId5"/>
              </a:rPr>
              <a:t>https://www.youtube.com/watch?v=Y1PCwxUDTl8</a:t>
            </a:r>
            <a:endParaRPr lang="en-US" altLang="en-US" sz="1600"/>
          </a:p>
          <a:p>
            <a:r>
              <a:rPr lang="en-US" altLang="en-US" sz="1600"/>
              <a:t>Mr. Anderson on Chromosomal Inheritance: </a:t>
            </a:r>
            <a:r>
              <a:rPr lang="en-US" altLang="en-US" sz="1600">
                <a:hlinkClick r:id="rId6"/>
              </a:rPr>
              <a:t>https://www.youtube.com/watch?v=KaxSDryqB6M</a:t>
            </a:r>
            <a:r>
              <a:rPr lang="en-US" altLang="en-US" sz="1600"/>
              <a:t>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>
            <a:extLst>
              <a:ext uri="{FF2B5EF4-FFF2-40B4-BE49-F238E27FC236}">
                <a16:creationId xmlns:a16="http://schemas.microsoft.com/office/drawing/2014/main" id="{1646BEAD-4D27-E449-8412-F5EBA19989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Problems</a:t>
            </a:r>
          </a:p>
        </p:txBody>
      </p:sp>
      <p:pic>
        <p:nvPicPr>
          <p:cNvPr id="74754" name="Picture 2">
            <a:extLst>
              <a:ext uri="{FF2B5EF4-FFF2-40B4-BE49-F238E27FC236}">
                <a16:creationId xmlns:a16="http://schemas.microsoft.com/office/drawing/2014/main" id="{4A50A2A0-8D79-4347-A151-2B46BDECB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1016000"/>
            <a:ext cx="7226300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BB3420B5-722D-284E-81E3-1CD89216C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Problems</a:t>
            </a:r>
          </a:p>
        </p:txBody>
      </p:sp>
      <p:pic>
        <p:nvPicPr>
          <p:cNvPr id="76802" name="Picture 1">
            <a:extLst>
              <a:ext uri="{FF2B5EF4-FFF2-40B4-BE49-F238E27FC236}">
                <a16:creationId xmlns:a16="http://schemas.microsoft.com/office/drawing/2014/main" id="{F189FDF1-157F-6945-B02E-806868A3B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831850"/>
            <a:ext cx="7226300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>
            <a:extLst>
              <a:ext uri="{FF2B5EF4-FFF2-40B4-BE49-F238E27FC236}">
                <a16:creationId xmlns:a16="http://schemas.microsoft.com/office/drawing/2014/main" id="{46DEEC15-56F9-374F-84EE-CBD0C36CF9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Problems</a:t>
            </a:r>
          </a:p>
        </p:txBody>
      </p:sp>
      <p:pic>
        <p:nvPicPr>
          <p:cNvPr id="78850" name="Picture 2">
            <a:extLst>
              <a:ext uri="{FF2B5EF4-FFF2-40B4-BE49-F238E27FC236}">
                <a16:creationId xmlns:a16="http://schemas.microsoft.com/office/drawing/2014/main" id="{ED3C38F0-6ABC-5D4C-9C84-B03AC689B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882650"/>
            <a:ext cx="703580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>
            <a:extLst>
              <a:ext uri="{FF2B5EF4-FFF2-40B4-BE49-F238E27FC236}">
                <a16:creationId xmlns:a16="http://schemas.microsoft.com/office/drawing/2014/main" id="{2B32EA51-5C62-5D49-805C-99AB63D189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Problems</a:t>
            </a:r>
          </a:p>
        </p:txBody>
      </p:sp>
      <p:pic>
        <p:nvPicPr>
          <p:cNvPr id="80898" name="Picture 1">
            <a:extLst>
              <a:ext uri="{FF2B5EF4-FFF2-40B4-BE49-F238E27FC236}">
                <a16:creationId xmlns:a16="http://schemas.microsoft.com/office/drawing/2014/main" id="{795AF2BA-814C-4848-9CFF-641B2BCF1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850900"/>
            <a:ext cx="70866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>
            <a:extLst>
              <a:ext uri="{FF2B5EF4-FFF2-40B4-BE49-F238E27FC236}">
                <a16:creationId xmlns:a16="http://schemas.microsoft.com/office/drawing/2014/main" id="{0B107C01-81FB-8643-881C-9EB4D4DD57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Problems</a:t>
            </a:r>
          </a:p>
        </p:txBody>
      </p:sp>
      <p:pic>
        <p:nvPicPr>
          <p:cNvPr id="82946" name="Picture 2">
            <a:extLst>
              <a:ext uri="{FF2B5EF4-FFF2-40B4-BE49-F238E27FC236}">
                <a16:creationId xmlns:a16="http://schemas.microsoft.com/office/drawing/2014/main" id="{69DD5F71-F0F9-C341-A0B3-E79DC5530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793750"/>
            <a:ext cx="7213600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>
            <a:extLst>
              <a:ext uri="{FF2B5EF4-FFF2-40B4-BE49-F238E27FC236}">
                <a16:creationId xmlns:a16="http://schemas.microsoft.com/office/drawing/2014/main" id="{83E7D65C-04A5-694A-80F6-8E39C522BC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Problems</a:t>
            </a:r>
          </a:p>
        </p:txBody>
      </p:sp>
      <p:pic>
        <p:nvPicPr>
          <p:cNvPr id="84994" name="Picture 1">
            <a:extLst>
              <a:ext uri="{FF2B5EF4-FFF2-40B4-BE49-F238E27FC236}">
                <a16:creationId xmlns:a16="http://schemas.microsoft.com/office/drawing/2014/main" id="{BFD6D423-7C3B-8F45-BBA2-D0D728D93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781050"/>
            <a:ext cx="732790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>
            <a:extLst>
              <a:ext uri="{FF2B5EF4-FFF2-40B4-BE49-F238E27FC236}">
                <a16:creationId xmlns:a16="http://schemas.microsoft.com/office/drawing/2014/main" id="{F88E7083-F0FD-8743-A661-6D99BC2BCF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Problems</a:t>
            </a:r>
          </a:p>
        </p:txBody>
      </p:sp>
      <p:pic>
        <p:nvPicPr>
          <p:cNvPr id="87042" name="Picture 1">
            <a:extLst>
              <a:ext uri="{FF2B5EF4-FFF2-40B4-BE49-F238E27FC236}">
                <a16:creationId xmlns:a16="http://schemas.microsoft.com/office/drawing/2014/main" id="{6A7FE227-909F-B541-B081-57F359D4B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781050"/>
            <a:ext cx="732790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>
            <a:extLst>
              <a:ext uri="{FF2B5EF4-FFF2-40B4-BE49-F238E27FC236}">
                <a16:creationId xmlns:a16="http://schemas.microsoft.com/office/drawing/2014/main" id="{59D0DA80-63A3-E74A-A247-34BD3FD69F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Problems</a:t>
            </a:r>
          </a:p>
        </p:txBody>
      </p:sp>
      <p:pic>
        <p:nvPicPr>
          <p:cNvPr id="89090" name="Picture 2">
            <a:extLst>
              <a:ext uri="{FF2B5EF4-FFF2-40B4-BE49-F238E27FC236}">
                <a16:creationId xmlns:a16="http://schemas.microsoft.com/office/drawing/2014/main" id="{335D2D14-4D95-7647-9C02-3AB668590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831850"/>
            <a:ext cx="7480300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B4686C92-7D54-A14B-928E-23B39BA1C3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Problems</a:t>
            </a:r>
          </a:p>
        </p:txBody>
      </p:sp>
      <p:pic>
        <p:nvPicPr>
          <p:cNvPr id="91138" name="Picture 1">
            <a:extLst>
              <a:ext uri="{FF2B5EF4-FFF2-40B4-BE49-F238E27FC236}">
                <a16:creationId xmlns:a16="http://schemas.microsoft.com/office/drawing/2014/main" id="{90101CFB-E1ED-564D-B268-586AC8449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838200"/>
            <a:ext cx="711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:a16="http://schemas.microsoft.com/office/drawing/2014/main" id="{6B5291D1-DF33-DC40-BCFA-6ABA3B873C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Problems</a:t>
            </a:r>
          </a:p>
        </p:txBody>
      </p:sp>
      <p:pic>
        <p:nvPicPr>
          <p:cNvPr id="93186" name="Picture 2">
            <a:extLst>
              <a:ext uri="{FF2B5EF4-FFF2-40B4-BE49-F238E27FC236}">
                <a16:creationId xmlns:a16="http://schemas.microsoft.com/office/drawing/2014/main" id="{AC3752D0-FFD4-0543-976B-1CC5AE61B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819150"/>
            <a:ext cx="72771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8">
            <a:extLst>
              <a:ext uri="{FF2B5EF4-FFF2-40B4-BE49-F238E27FC236}">
                <a16:creationId xmlns:a16="http://schemas.microsoft.com/office/drawing/2014/main" id="{6E0AFD98-9526-3448-A21E-82363B5A0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6510338" cy="1384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>
                <a:latin typeface="Helvetica" pitchFamily="2" charset="0"/>
              </a:rPr>
              <a:t>Why does genetics always begin with a discussion of Mendel and his famous pea plants?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237F4A9-2C79-5F4B-8586-B47AA179E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212725"/>
            <a:ext cx="1573213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46EF466-40EE-6B48-9527-CB140995D400}"/>
              </a:ext>
            </a:extLst>
          </p:cNvPr>
          <p:cNvGrpSpPr>
            <a:grpSpLocks/>
          </p:cNvGrpSpPr>
          <p:nvPr/>
        </p:nvGrpSpPr>
        <p:grpSpPr bwMode="auto">
          <a:xfrm>
            <a:off x="857250" y="2030413"/>
            <a:ext cx="3146425" cy="3951287"/>
            <a:chOff x="606036" y="2972764"/>
            <a:chExt cx="3147205" cy="3949768"/>
          </a:xfrm>
        </p:grpSpPr>
        <p:pic>
          <p:nvPicPr>
            <p:cNvPr id="11271" name="Picture 4">
              <a:extLst>
                <a:ext uri="{FF2B5EF4-FFF2-40B4-BE49-F238E27FC236}">
                  <a16:creationId xmlns:a16="http://schemas.microsoft.com/office/drawing/2014/main" id="{5800DBD3-379E-0649-B5E1-12914C2C1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547" y="2972764"/>
              <a:ext cx="2038184" cy="2919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2" name="TextBox 5">
              <a:extLst>
                <a:ext uri="{FF2B5EF4-FFF2-40B4-BE49-F238E27FC236}">
                  <a16:creationId xmlns:a16="http://schemas.microsoft.com/office/drawing/2014/main" id="{E5E97536-58A4-3A4A-BBD0-BDE7866C4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036" y="5906869"/>
              <a:ext cx="314720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Helvetica" pitchFamily="2" charset="0"/>
                </a:rPr>
                <a:t>Homunculus: </a:t>
              </a:r>
            </a:p>
            <a:p>
              <a:pPr algn="ctr"/>
              <a:r>
                <a:rPr lang="en-US" altLang="en-US" sz="2000">
                  <a:latin typeface="Helvetica" pitchFamily="2" charset="0"/>
                </a:rPr>
                <a:t>“little man” tucked into sperm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054F348-A3DD-5E4A-9A8C-74BF86E5E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05400"/>
            <a:ext cx="3146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>
                <a:latin typeface="Helvetica" pitchFamily="2" charset="0"/>
              </a:rPr>
              <a:t>Blending Hypothesis</a:t>
            </a:r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88856835-2F55-2949-B9BC-F2D80E4E9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00" y="6210300"/>
            <a:ext cx="8505825" cy="40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rgbClr val="FF0000"/>
                </a:solidFill>
                <a:latin typeface="Helvetica" pitchFamily="2" charset="0"/>
              </a:rPr>
              <a:t>Johann Gregor Mendel (1822-1884)- The Father of Modern Genetics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276331-02EA-304E-8843-D30AF8DC9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38" y="2319338"/>
            <a:ext cx="3633787" cy="270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>
            <a:extLst>
              <a:ext uri="{FF2B5EF4-FFF2-40B4-BE49-F238E27FC236}">
                <a16:creationId xmlns:a16="http://schemas.microsoft.com/office/drawing/2014/main" id="{35F9F6D8-F857-4145-9453-166A8E225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Problems</a:t>
            </a:r>
          </a:p>
        </p:txBody>
      </p:sp>
      <p:pic>
        <p:nvPicPr>
          <p:cNvPr id="95234" name="Picture 3">
            <a:extLst>
              <a:ext uri="{FF2B5EF4-FFF2-40B4-BE49-F238E27FC236}">
                <a16:creationId xmlns:a16="http://schemas.microsoft.com/office/drawing/2014/main" id="{7A8BD37D-ECFB-574C-A14F-24EBFB870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730250"/>
            <a:ext cx="7124700" cy="539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>
            <a:extLst>
              <a:ext uri="{FF2B5EF4-FFF2-40B4-BE49-F238E27FC236}">
                <a16:creationId xmlns:a16="http://schemas.microsoft.com/office/drawing/2014/main" id="{8FC29B88-9134-6940-BDBA-139A06CB89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7282" name="Content Placeholder 2">
            <a:extLst>
              <a:ext uri="{FF2B5EF4-FFF2-40B4-BE49-F238E27FC236}">
                <a16:creationId xmlns:a16="http://schemas.microsoft.com/office/drawing/2014/main" id="{AAFFE91D-32ED-8D47-ACAD-A3EE3B24EB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8">
            <a:extLst>
              <a:ext uri="{FF2B5EF4-FFF2-40B4-BE49-F238E27FC236}">
                <a16:creationId xmlns:a16="http://schemas.microsoft.com/office/drawing/2014/main" id="{324C5D24-1117-8244-85D0-BADDA93CE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" y="228600"/>
            <a:ext cx="8666163" cy="9540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>
                <a:latin typeface="Helvetica" pitchFamily="2" charset="0"/>
              </a:rPr>
              <a:t>Mendel’s Model Systems to Study Genetics</a:t>
            </a:r>
          </a:p>
          <a:p>
            <a:pPr algn="ctr" eaLnBrk="1" hangingPunct="1"/>
            <a:r>
              <a:rPr lang="en-US" altLang="en-US" sz="2800" b="0">
                <a:latin typeface="Helvetica" pitchFamily="2" charset="0"/>
              </a:rPr>
              <a:t>Mice </a:t>
            </a:r>
            <a:r>
              <a:rPr lang="en-US" altLang="en-US" sz="2800" b="0">
                <a:latin typeface="Helvetica" pitchFamily="2" charset="0"/>
                <a:sym typeface="Wingdings" pitchFamily="2" charset="2"/>
              </a:rPr>
              <a:t> honeybees  plants  </a:t>
            </a:r>
            <a:r>
              <a:rPr lang="en-US" altLang="en-US" sz="2800">
                <a:solidFill>
                  <a:srgbClr val="00B050"/>
                </a:solidFill>
                <a:latin typeface="Helvetica" pitchFamily="2" charset="0"/>
                <a:sym typeface="Wingdings" pitchFamily="2" charset="2"/>
              </a:rPr>
              <a:t>PEAS!!</a:t>
            </a:r>
            <a:endParaRPr lang="en-US" altLang="en-US" sz="2800">
              <a:solidFill>
                <a:srgbClr val="00B050"/>
              </a:solidFill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CC552-2B91-7741-A54F-CD961F101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75" y="5486400"/>
            <a:ext cx="86661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FF0000"/>
                </a:solidFill>
                <a:latin typeface="Helvetica" pitchFamily="2" charset="0"/>
              </a:rPr>
              <a:t>Discovered principles of inheritance that apply to many different kinds of organisms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E14005-C595-3045-AFEB-C18F06C6A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" y="1643063"/>
            <a:ext cx="4267200" cy="19383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Humans are difficult to study</a:t>
            </a:r>
          </a:p>
          <a:p>
            <a:pPr marL="342900" indent="-342900" eaLnBrk="1" hangingPunct="1">
              <a:buFont typeface="Arial" charset="0"/>
              <a:buChar char="•"/>
              <a:defRPr/>
            </a:pPr>
            <a:r>
              <a:rPr lang="en-US" sz="2000" b="0" dirty="0">
                <a:latin typeface="Helvetica" charset="0"/>
                <a:ea typeface="Helvetica" charset="0"/>
                <a:cs typeface="Helvetica" charset="0"/>
              </a:rPr>
              <a:t>Complex traits</a:t>
            </a:r>
          </a:p>
          <a:p>
            <a:pPr marL="342900" indent="-342900" eaLnBrk="1" hangingPunct="1">
              <a:buFont typeface="Arial" charset="0"/>
              <a:buChar char="•"/>
              <a:defRPr/>
            </a:pPr>
            <a:r>
              <a:rPr lang="en-US" sz="2000" b="0" dirty="0">
                <a:latin typeface="Helvetica" charset="0"/>
                <a:ea typeface="Helvetica" charset="0"/>
                <a:cs typeface="Helvetica" charset="0"/>
              </a:rPr>
              <a:t>Slow growing</a:t>
            </a:r>
          </a:p>
          <a:p>
            <a:pPr marL="342900" indent="-342900" eaLnBrk="1" hangingPunct="1">
              <a:buFont typeface="Arial" charset="0"/>
              <a:buChar char="•"/>
              <a:defRPr/>
            </a:pPr>
            <a:r>
              <a:rPr lang="en-US" sz="2000" b="0" dirty="0">
                <a:latin typeface="Helvetica" charset="0"/>
                <a:ea typeface="Helvetica" charset="0"/>
                <a:cs typeface="Helvetica" charset="0"/>
              </a:rPr>
              <a:t>Small number of offspring (kids)</a:t>
            </a:r>
          </a:p>
          <a:p>
            <a:pPr marL="342900" indent="-342900" eaLnBrk="1" hangingPunct="1">
              <a:buFont typeface="Arial" charset="0"/>
              <a:buChar char="•"/>
              <a:defRPr/>
            </a:pPr>
            <a:r>
              <a:rPr lang="en-US" sz="2000" b="0" dirty="0">
                <a:latin typeface="Helvetica" charset="0"/>
                <a:ea typeface="Helvetica" charset="0"/>
                <a:cs typeface="Helvetica" charset="0"/>
              </a:rPr>
              <a:t>Unethical to set up “experiments” just to see what happens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57CC7D-BBB6-134D-8517-739BCE875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1538" y="1643063"/>
            <a:ext cx="4267200" cy="19383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Peas are easier to study</a:t>
            </a:r>
          </a:p>
          <a:p>
            <a:pPr marL="342900" indent="-342900" eaLnBrk="1" hangingPunct="1">
              <a:buFont typeface="Arial" charset="0"/>
              <a:buChar char="•"/>
              <a:defRPr/>
            </a:pPr>
            <a:r>
              <a:rPr lang="en-US" sz="2000" b="0" dirty="0">
                <a:latin typeface="Helvetica" charset="0"/>
                <a:ea typeface="Helvetica" charset="0"/>
                <a:cs typeface="Helvetica" charset="0"/>
              </a:rPr>
              <a:t>Simple traits (height, flower color, seed color, seed shape, etc.) </a:t>
            </a:r>
          </a:p>
          <a:p>
            <a:pPr marL="342900" indent="-342900" eaLnBrk="1" hangingPunct="1">
              <a:buFont typeface="Arial" charset="0"/>
              <a:buChar char="•"/>
              <a:defRPr/>
            </a:pPr>
            <a:r>
              <a:rPr lang="en-US" sz="2000" b="0" dirty="0">
                <a:latin typeface="Helvetica" charset="0"/>
                <a:ea typeface="Helvetica" charset="0"/>
                <a:cs typeface="Helvetica" charset="0"/>
              </a:rPr>
              <a:t>Grow quickly</a:t>
            </a:r>
          </a:p>
          <a:p>
            <a:pPr marL="342900" indent="-342900" eaLnBrk="1" hangingPunct="1">
              <a:buFont typeface="Arial" charset="0"/>
              <a:buChar char="•"/>
              <a:defRPr/>
            </a:pPr>
            <a:r>
              <a:rPr lang="en-US" sz="2000" b="0" dirty="0">
                <a:latin typeface="Helvetica" charset="0"/>
                <a:ea typeface="Helvetica" charset="0"/>
                <a:cs typeface="Helvetica" charset="0"/>
              </a:rPr>
              <a:t>Make many seeds</a:t>
            </a:r>
          </a:p>
          <a:p>
            <a:pPr marL="342900" indent="-342900" eaLnBrk="1" hangingPunct="1">
              <a:buFont typeface="Arial" charset="0"/>
              <a:buChar char="•"/>
              <a:defRPr/>
            </a:pPr>
            <a:r>
              <a:rPr lang="en-US" sz="2000" b="0" dirty="0">
                <a:latin typeface="Helvetica" charset="0"/>
                <a:ea typeface="Helvetica" charset="0"/>
                <a:cs typeface="Helvetica" charset="0"/>
              </a:rPr>
              <a:t>Can be bred on a controlled way</a:t>
            </a:r>
          </a:p>
        </p:txBody>
      </p:sp>
      <p:pic>
        <p:nvPicPr>
          <p:cNvPr id="8197" name="Picture 10">
            <a:extLst>
              <a:ext uri="{FF2B5EF4-FFF2-40B4-BE49-F238E27FC236}">
                <a16:creationId xmlns:a16="http://schemas.microsoft.com/office/drawing/2014/main" id="{48E705EC-AA3F-1643-94BB-F1F9D075C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96"/>
          <a:stretch>
            <a:fillRect/>
          </a:stretch>
        </p:blipFill>
        <p:spPr bwMode="auto">
          <a:xfrm>
            <a:off x="5157788" y="3810000"/>
            <a:ext cx="33147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1">
            <a:extLst>
              <a:ext uri="{FF2B5EF4-FFF2-40B4-BE49-F238E27FC236}">
                <a16:creationId xmlns:a16="http://schemas.microsoft.com/office/drawing/2014/main" id="{3019B995-0320-6E43-9F6C-733E434F3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3810000"/>
            <a:ext cx="407193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8">
            <a:extLst>
              <a:ext uri="{FF2B5EF4-FFF2-40B4-BE49-F238E27FC236}">
                <a16:creationId xmlns:a16="http://schemas.microsoft.com/office/drawing/2014/main" id="{B59CD99C-AA3B-BB42-8D08-798604E00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" y="228600"/>
            <a:ext cx="8666163" cy="9540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 dirty="0">
                <a:latin typeface="Helvetica" pitchFamily="2" charset="0"/>
              </a:rPr>
              <a:t>Inherited traits are caused by </a:t>
            </a:r>
            <a:r>
              <a:rPr lang="en-US" altLang="en-US" sz="2800" dirty="0">
                <a:solidFill>
                  <a:srgbClr val="FF0000"/>
                </a:solidFill>
                <a:latin typeface="Helvetica" pitchFamily="2" charset="0"/>
              </a:rPr>
              <a:t>genes</a:t>
            </a:r>
            <a:r>
              <a:rPr lang="en-US" altLang="en-US" sz="2800" dirty="0">
                <a:latin typeface="Helvetica" pitchFamily="2" charset="0"/>
              </a:rPr>
              <a:t>, transmitted from parent to offspring</a:t>
            </a:r>
            <a:endParaRPr lang="en-US" altLang="en-US" sz="2800" dirty="0">
              <a:solidFill>
                <a:srgbClr val="00B050"/>
              </a:solidFill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1538DC-C510-F643-A2C2-A0F510D52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" y="1797050"/>
            <a:ext cx="4267200" cy="1323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Gene</a:t>
            </a:r>
          </a:p>
          <a:p>
            <a:pPr marL="342900" indent="-342900" eaLnBrk="1" hangingPunct="1">
              <a:buFont typeface="Arial" charset="0"/>
              <a:buChar char="•"/>
              <a:defRPr/>
            </a:pPr>
            <a:r>
              <a:rPr lang="en-US" sz="2000" b="0" dirty="0">
                <a:latin typeface="Helvetica" charset="0"/>
                <a:ea typeface="Helvetica" charset="0"/>
                <a:cs typeface="Helvetica" charset="0"/>
              </a:rPr>
              <a:t>A piece of DNA consisting of a specific nucleotide sequence that encodes for a protein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6445D2-48B2-B84F-B1D5-2EA8D5E25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1538" y="1797050"/>
            <a:ext cx="4267200" cy="1323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Allele</a:t>
            </a:r>
          </a:p>
          <a:p>
            <a:pPr marL="342900" indent="-342900" eaLnBrk="1" hangingPunct="1">
              <a:buFont typeface="Arial" charset="0"/>
              <a:buChar char="•"/>
              <a:defRPr/>
            </a:pPr>
            <a:r>
              <a:rPr lang="en-US" sz="2000" b="0" dirty="0">
                <a:latin typeface="Helvetica" charset="0"/>
                <a:ea typeface="Helvetica" charset="0"/>
                <a:cs typeface="Helvetica" charset="0"/>
              </a:rPr>
              <a:t>A version (specific sequence) of a gene that produces a distinguishable phenotype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25E358-B1F3-864F-AA2E-DA54AAF34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3600450"/>
            <a:ext cx="2222500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Rectangle 12">
            <a:extLst>
              <a:ext uri="{FF2B5EF4-FFF2-40B4-BE49-F238E27FC236}">
                <a16:creationId xmlns:a16="http://schemas.microsoft.com/office/drawing/2014/main" id="{4A13087C-B87C-A045-B6E5-FD325D112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600450"/>
            <a:ext cx="3251200" cy="1200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Helvetica" pitchFamily="2" charset="0"/>
              </a:rPr>
              <a:t>Genotype (the DNA)</a:t>
            </a:r>
          </a:p>
          <a:p>
            <a:pPr algn="ctr" eaLnBrk="1" hangingPunct="1"/>
            <a:r>
              <a:rPr lang="en-US" altLang="en-US" sz="1800" b="0" dirty="0">
                <a:latin typeface="Helvetica" pitchFamily="2" charset="0"/>
              </a:rPr>
              <a:t>The set of alleles, of an organism. Diploid organisms have 2 alleles per gene.</a:t>
            </a:r>
          </a:p>
        </p:txBody>
      </p:sp>
      <p:sp>
        <p:nvSpPr>
          <p:cNvPr id="10246" name="Rectangle 13">
            <a:extLst>
              <a:ext uri="{FF2B5EF4-FFF2-40B4-BE49-F238E27FC236}">
                <a16:creationId xmlns:a16="http://schemas.microsoft.com/office/drawing/2014/main" id="{C0D077D8-D824-8A47-AF4C-36B5971F1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5154613"/>
            <a:ext cx="3251200" cy="1477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Helvetica" pitchFamily="2" charset="0"/>
              </a:rPr>
              <a:t>Phenotype (the output)</a:t>
            </a:r>
          </a:p>
          <a:p>
            <a:pPr algn="ctr" eaLnBrk="1" hangingPunct="1"/>
            <a:r>
              <a:rPr lang="en-US" altLang="en-US" sz="1800" b="0" dirty="0">
                <a:latin typeface="Helvetica" pitchFamily="2" charset="0"/>
              </a:rPr>
              <a:t>The observable physical and physiological traits of an organism (determined by its genotype)</a:t>
            </a:r>
          </a:p>
        </p:txBody>
      </p:sp>
      <p:pic>
        <p:nvPicPr>
          <p:cNvPr id="10247" name="Picture 14">
            <a:extLst>
              <a:ext uri="{FF2B5EF4-FFF2-40B4-BE49-F238E27FC236}">
                <a16:creationId xmlns:a16="http://schemas.microsoft.com/office/drawing/2014/main" id="{58F380DE-B858-4540-A290-B7A390FB8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07" r="82878"/>
          <a:stretch>
            <a:fillRect/>
          </a:stretch>
        </p:blipFill>
        <p:spPr bwMode="auto">
          <a:xfrm>
            <a:off x="7327900" y="3695700"/>
            <a:ext cx="765175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6">
            <a:extLst>
              <a:ext uri="{FF2B5EF4-FFF2-40B4-BE49-F238E27FC236}">
                <a16:creationId xmlns:a16="http://schemas.microsoft.com/office/drawing/2014/main" id="{97D06B93-A43C-7D43-83F0-1940140D1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56" b="48393"/>
          <a:stretch>
            <a:fillRect/>
          </a:stretch>
        </p:blipFill>
        <p:spPr bwMode="auto">
          <a:xfrm>
            <a:off x="6565900" y="5329238"/>
            <a:ext cx="1273175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17">
            <a:extLst>
              <a:ext uri="{FF2B5EF4-FFF2-40B4-BE49-F238E27FC236}">
                <a16:creationId xmlns:a16="http://schemas.microsoft.com/office/drawing/2014/main" id="{9C53F930-2AE3-4245-AB24-CA287A662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56" t="51537"/>
          <a:stretch>
            <a:fillRect/>
          </a:stretch>
        </p:blipFill>
        <p:spPr bwMode="auto">
          <a:xfrm>
            <a:off x="7675563" y="5357813"/>
            <a:ext cx="1273175" cy="109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245" grpId="0" animBg="1"/>
      <p:bldP spid="102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1A58ACD-65D2-5158-74DF-9F6E017B5858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5684838"/>
            <a:ext cx="5348288" cy="884237"/>
            <a:chOff x="1248" y="3485"/>
            <a:chExt cx="3369" cy="557"/>
          </a:xfrm>
        </p:grpSpPr>
        <p:sp>
          <p:nvSpPr>
            <p:cNvPr id="20491" name="Text Box 3">
              <a:extLst>
                <a:ext uri="{FF2B5EF4-FFF2-40B4-BE49-F238E27FC236}">
                  <a16:creationId xmlns:a16="http://schemas.microsoft.com/office/drawing/2014/main" id="{1A52C7C6-4EE8-2083-46A1-90D2FACA13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3485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grpSp>
          <p:nvGrpSpPr>
            <p:cNvPr id="20492" name="Group 4">
              <a:extLst>
                <a:ext uri="{FF2B5EF4-FFF2-40B4-BE49-F238E27FC236}">
                  <a16:creationId xmlns:a16="http://schemas.microsoft.com/office/drawing/2014/main" id="{0C7CC5EC-57CD-1A4D-C77C-B55AB9793D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3744"/>
              <a:ext cx="3369" cy="298"/>
              <a:chOff x="614" y="662"/>
              <a:chExt cx="3009" cy="302"/>
            </a:xfrm>
          </p:grpSpPr>
          <p:sp>
            <p:nvSpPr>
              <p:cNvPr id="20493" name="Text Box 5">
                <a:extLst>
                  <a:ext uri="{FF2B5EF4-FFF2-40B4-BE49-F238E27FC236}">
                    <a16:creationId xmlns:a16="http://schemas.microsoft.com/office/drawing/2014/main" id="{93C2E388-2EE7-2096-CC79-5FF67D1627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4" y="662"/>
                <a:ext cx="475" cy="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rgbClr val="EF0501"/>
                    </a:solidFill>
                    <a:latin typeface="Calibri" panose="020F0502020204030204" pitchFamily="34" charset="0"/>
                  </a:rPr>
                  <a:t>DNA</a:t>
                </a:r>
                <a:endParaRPr lang="en-US" alt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494" name="Line 6">
                <a:extLst>
                  <a:ext uri="{FF2B5EF4-FFF2-40B4-BE49-F238E27FC236}">
                    <a16:creationId xmlns:a16="http://schemas.microsoft.com/office/drawing/2014/main" id="{FB3E3E42-FC9A-1A51-A18F-1D99CC0522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0" y="81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95" name="Text Box 7">
                <a:extLst>
                  <a:ext uri="{FF2B5EF4-FFF2-40B4-BE49-F238E27FC236}">
                    <a16:creationId xmlns:a16="http://schemas.microsoft.com/office/drawing/2014/main" id="{38869897-5C48-8D94-1D68-EA0F632388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4" y="662"/>
                <a:ext cx="476" cy="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rgbClr val="FFCC18"/>
                    </a:solidFill>
                    <a:latin typeface="Calibri" panose="020F0502020204030204" pitchFamily="34" charset="0"/>
                  </a:rPr>
                  <a:t>RNA</a:t>
                </a:r>
                <a:endParaRPr lang="en-US" alt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496" name="Line 8">
                <a:extLst>
                  <a:ext uri="{FF2B5EF4-FFF2-40B4-BE49-F238E27FC236}">
                    <a16:creationId xmlns:a16="http://schemas.microsoft.com/office/drawing/2014/main" id="{E48F8743-9701-02B3-A3C7-0A669CAB18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52" y="81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97" name="Text Box 9">
                <a:extLst>
                  <a:ext uri="{FF2B5EF4-FFF2-40B4-BE49-F238E27FC236}">
                    <a16:creationId xmlns:a16="http://schemas.microsoft.com/office/drawing/2014/main" id="{AD663B13-B100-E2B9-65C2-0CE1B89414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672"/>
                <a:ext cx="647" cy="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b="1">
                    <a:solidFill>
                      <a:srgbClr val="C2C2CD"/>
                    </a:solidFill>
                    <a:latin typeface="Calibri" panose="020F0502020204030204" pitchFamily="34" charset="0"/>
                  </a:rPr>
                  <a:t>Protein</a:t>
                </a:r>
                <a:endParaRPr lang="en-US" altLang="en-US">
                  <a:latin typeface="Calibri" panose="020F0502020204030204" pitchFamily="34" charset="0"/>
                </a:endParaRPr>
              </a:p>
            </p:txBody>
          </p:sp>
        </p:grpSp>
      </p:grpSp>
      <p:pic>
        <p:nvPicPr>
          <p:cNvPr id="20483" name="Picture 10">
            <a:extLst>
              <a:ext uri="{FF2B5EF4-FFF2-40B4-BE49-F238E27FC236}">
                <a16:creationId xmlns:a16="http://schemas.microsoft.com/office/drawing/2014/main" id="{D3DB890B-A375-D9B7-ED9E-9DB52226E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0" r="10944"/>
          <a:stretch>
            <a:fillRect/>
          </a:stretch>
        </p:blipFill>
        <p:spPr bwMode="auto">
          <a:xfrm>
            <a:off x="2209800" y="914400"/>
            <a:ext cx="481488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Text Box 11">
            <a:extLst>
              <a:ext uri="{FF2B5EF4-FFF2-40B4-BE49-F238E27FC236}">
                <a16:creationId xmlns:a16="http://schemas.microsoft.com/office/drawing/2014/main" id="{A8D11CFC-2BFA-E595-446E-CD32768A8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5725" y="5043488"/>
            <a:ext cx="6985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191200"/>
                </a:solidFill>
                <a:latin typeface="Calibri" panose="020F0502020204030204" pitchFamily="34" charset="0"/>
              </a:rPr>
              <a:t>CC</a:t>
            </a:r>
          </a:p>
        </p:txBody>
      </p:sp>
      <p:sp>
        <p:nvSpPr>
          <p:cNvPr id="20485" name="Text Box 12">
            <a:extLst>
              <a:ext uri="{FF2B5EF4-FFF2-40B4-BE49-F238E27FC236}">
                <a16:creationId xmlns:a16="http://schemas.microsoft.com/office/drawing/2014/main" id="{144DA7C6-9739-5E73-8EB7-0D10CD36D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4662488"/>
            <a:ext cx="5000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161616"/>
                </a:solidFill>
                <a:latin typeface="Calibri" panose="020F0502020204030204" pitchFamily="34" charset="0"/>
              </a:rPr>
              <a:t>cc</a:t>
            </a:r>
          </a:p>
        </p:txBody>
      </p:sp>
      <p:sp>
        <p:nvSpPr>
          <p:cNvPr id="20486" name="Text Box 13">
            <a:extLst>
              <a:ext uri="{FF2B5EF4-FFF2-40B4-BE49-F238E27FC236}">
                <a16:creationId xmlns:a16="http://schemas.microsoft.com/office/drawing/2014/main" id="{48B86735-1A7A-31A4-1B42-F57571180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925" y="1157288"/>
            <a:ext cx="5984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161616"/>
                </a:solidFill>
                <a:latin typeface="Calibri" panose="020F0502020204030204" pitchFamily="34" charset="0"/>
              </a:rPr>
              <a:t>Cc</a:t>
            </a:r>
          </a:p>
        </p:txBody>
      </p:sp>
      <p:sp>
        <p:nvSpPr>
          <p:cNvPr id="20487" name="Line 14">
            <a:extLst>
              <a:ext uri="{FF2B5EF4-FFF2-40B4-BE49-F238E27FC236}">
                <a16:creationId xmlns:a16="http://schemas.microsoft.com/office/drawing/2014/main" id="{FFFB99B1-39BF-4632-636A-D5BFAA39AB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7600" y="5105400"/>
            <a:ext cx="76200" cy="381000"/>
          </a:xfrm>
          <a:prstGeom prst="line">
            <a:avLst/>
          </a:prstGeom>
          <a:noFill/>
          <a:ln w="9525">
            <a:solidFill>
              <a:srgbClr val="ED18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Text Box 15">
            <a:extLst>
              <a:ext uri="{FF2B5EF4-FFF2-40B4-BE49-F238E27FC236}">
                <a16:creationId xmlns:a16="http://schemas.microsoft.com/office/drawing/2014/main" id="{E4F9DD05-F43B-ACFB-3FE0-922BBF8B7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410200"/>
            <a:ext cx="7477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1">
                <a:solidFill>
                  <a:srgbClr val="ED181E"/>
                </a:solidFill>
                <a:latin typeface="Calibri" panose="020F0502020204030204" pitchFamily="34" charset="0"/>
              </a:rPr>
              <a:t>allele</a:t>
            </a:r>
          </a:p>
        </p:txBody>
      </p:sp>
      <p:sp>
        <p:nvSpPr>
          <p:cNvPr id="20489" name="Line 16">
            <a:extLst>
              <a:ext uri="{FF2B5EF4-FFF2-40B4-BE49-F238E27FC236}">
                <a16:creationId xmlns:a16="http://schemas.microsoft.com/office/drawing/2014/main" id="{E4C67E21-20CE-3A88-9E0C-F199E81898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5410200"/>
            <a:ext cx="1143000" cy="228600"/>
          </a:xfrm>
          <a:prstGeom prst="line">
            <a:avLst/>
          </a:prstGeom>
          <a:noFill/>
          <a:ln w="9525">
            <a:solidFill>
              <a:srgbClr val="ED181E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Text Box 17">
            <a:extLst>
              <a:ext uri="{FF2B5EF4-FFF2-40B4-BE49-F238E27FC236}">
                <a16:creationId xmlns:a16="http://schemas.microsoft.com/office/drawing/2014/main" id="{8921EB8D-784B-8EBB-2CF1-FBB9FD09D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8" y="152400"/>
            <a:ext cx="86788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Genotype and phenotype are linked by the central dogma of molecular biology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 hidden="1">
            <a:extLst>
              <a:ext uri="{FF2B5EF4-FFF2-40B4-BE49-F238E27FC236}">
                <a16:creationId xmlns:a16="http://schemas.microsoft.com/office/drawing/2014/main" id="{F4003FFF-FE6F-904A-0B5E-F697951E8E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22531" name="Picture 6" descr="joh86670_11_11">
            <a:extLst>
              <a:ext uri="{FF2B5EF4-FFF2-40B4-BE49-F238E27FC236}">
                <a16:creationId xmlns:a16="http://schemas.microsoft.com/office/drawing/2014/main" id="{7569E459-C77D-41BE-AD00-7A160FC14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76200"/>
            <a:ext cx="50546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GAMESHOW" val="False"/>
  <p:tag name="PPTVERSION" val="XP"/>
</p:tagLst>
</file>

<file path=ppt/theme/theme1.xml><?xml version="1.0" encoding="utf-8"?>
<a:theme xmlns:a="http://schemas.openxmlformats.org/drawingml/2006/main" name="C6eActiveLectureQuestions">
  <a:themeElements>
    <a:clrScheme name="C6eActiveLectureQuestions 14">
      <a:dk1>
        <a:srgbClr val="000000"/>
      </a:dk1>
      <a:lt1>
        <a:srgbClr val="FFFFFF"/>
      </a:lt1>
      <a:dk2>
        <a:srgbClr val="333399"/>
      </a:dk2>
      <a:lt2>
        <a:srgbClr val="000000"/>
      </a:lt2>
      <a:accent1>
        <a:srgbClr val="B7DAB8"/>
      </a:accent1>
      <a:accent2>
        <a:srgbClr val="005472"/>
      </a:accent2>
      <a:accent3>
        <a:srgbClr val="FFFFFF"/>
      </a:accent3>
      <a:accent4>
        <a:srgbClr val="000000"/>
      </a:accent4>
      <a:accent5>
        <a:srgbClr val="D8EAD8"/>
      </a:accent5>
      <a:accent6>
        <a:srgbClr val="004B67"/>
      </a:accent6>
      <a:hlink>
        <a:srgbClr val="009999"/>
      </a:hlink>
      <a:folHlink>
        <a:srgbClr val="99CC00"/>
      </a:folHlink>
    </a:clrScheme>
    <a:fontScheme name="C6eActiveLectureQuestions">
      <a:majorFont>
        <a:latin typeface="Times New Roman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C6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104792</TotalTime>
  <Words>2687</Words>
  <Application>Microsoft Macintosh PowerPoint</Application>
  <PresentationFormat>On-screen Show (4:3)</PresentationFormat>
  <Paragraphs>512</Paragraphs>
  <Slides>51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Arial Narrow</vt:lpstr>
      <vt:lpstr>Calibri</vt:lpstr>
      <vt:lpstr>Helvetica</vt:lpstr>
      <vt:lpstr>Times New Roman</vt:lpstr>
      <vt:lpstr>Wingdings</vt:lpstr>
      <vt:lpstr>Wingdings 2</vt:lpstr>
      <vt:lpstr>C6eActiveLectureQuestions</vt:lpstr>
      <vt:lpstr>Genetics Research Project</vt:lpstr>
      <vt:lpstr>PowerPoint Presentation</vt:lpstr>
      <vt:lpstr>Fun genetics fact of day!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PUNNETT squares were invented to predict Mendelian genetics</vt:lpstr>
      <vt:lpstr>PowerPoint Presentation</vt:lpstr>
      <vt:lpstr>PowerPoint Presentation</vt:lpstr>
      <vt:lpstr>PowerPoint Presentation</vt:lpstr>
      <vt:lpstr>Dihybrid cross Punnett square (illustrates independent assortment during meiosis)</vt:lpstr>
      <vt:lpstr>PowerPoint Presentation</vt:lpstr>
      <vt:lpstr>Mendel’s conclusions</vt:lpstr>
      <vt:lpstr>Figure 15.2b</vt:lpstr>
      <vt:lpstr>Mendelian inheritance in humans (one trait)</vt:lpstr>
      <vt:lpstr>Dihybrid Cross</vt:lpstr>
      <vt:lpstr>Mendelian genetics in humans</vt:lpstr>
      <vt:lpstr>Pedigrees with Mendelian Genetics</vt:lpstr>
      <vt:lpstr>Pedigrees with Mendelian Genetics</vt:lpstr>
      <vt:lpstr>Variations from Mendel </vt:lpstr>
      <vt:lpstr>Incomplete Dominance</vt:lpstr>
      <vt:lpstr>Codominance</vt:lpstr>
      <vt:lpstr>Multiple Alleles</vt:lpstr>
      <vt:lpstr>Pleiotrophy Inheritance</vt:lpstr>
      <vt:lpstr>Polygenic Inheritance</vt:lpstr>
      <vt:lpstr>Epistasis</vt:lpstr>
      <vt:lpstr>Nature (genes) vs. Nurture (environment)</vt:lpstr>
      <vt:lpstr>Practice Problems</vt:lpstr>
      <vt:lpstr>Practice Problems</vt:lpstr>
      <vt:lpstr>Practice Problems</vt:lpstr>
      <vt:lpstr>Practice Problems</vt:lpstr>
      <vt:lpstr>Practice Problems</vt:lpstr>
      <vt:lpstr>Practice Problems</vt:lpstr>
      <vt:lpstr>Practice Problems</vt:lpstr>
      <vt:lpstr>Practice Problems</vt:lpstr>
      <vt:lpstr>Practice Problems</vt:lpstr>
      <vt:lpstr>Practice Problems</vt:lpstr>
      <vt:lpstr>Practice Problems</vt:lpstr>
      <vt:lpstr>Practice Problems</vt:lpstr>
      <vt:lpstr>PowerPoint Presentation</vt:lpstr>
    </vt:vector>
  </TitlesOfParts>
  <Company>Benjamin Cummings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slide</dc:title>
  <dc:creator>BCP User</dc:creator>
  <cp:lastModifiedBy>Heather Ryan</cp:lastModifiedBy>
  <cp:revision>2072</cp:revision>
  <cp:lastPrinted>2018-12-14T16:47:07Z</cp:lastPrinted>
  <dcterms:created xsi:type="dcterms:W3CDTF">2002-07-11T17:04:39Z</dcterms:created>
  <dcterms:modified xsi:type="dcterms:W3CDTF">2023-01-06T03:57:02Z</dcterms:modified>
</cp:coreProperties>
</file>